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2" r:id="rId4"/>
  </p:sldMasterIdLst>
  <p:notesMasterIdLst>
    <p:notesMasterId r:id="rId22"/>
  </p:notesMasterIdLst>
  <p:handoutMasterIdLst>
    <p:handoutMasterId r:id="rId23"/>
  </p:handoutMasterIdLst>
  <p:sldIdLst>
    <p:sldId id="256" r:id="rId5"/>
    <p:sldId id="262" r:id="rId6"/>
    <p:sldId id="263" r:id="rId7"/>
    <p:sldId id="276" r:id="rId8"/>
    <p:sldId id="266" r:id="rId9"/>
    <p:sldId id="258" r:id="rId10"/>
    <p:sldId id="265" r:id="rId11"/>
    <p:sldId id="267" r:id="rId12"/>
    <p:sldId id="270" r:id="rId13"/>
    <p:sldId id="275" r:id="rId14"/>
    <p:sldId id="268" r:id="rId15"/>
    <p:sldId id="269" r:id="rId16"/>
    <p:sldId id="271" r:id="rId17"/>
    <p:sldId id="272" r:id="rId18"/>
    <p:sldId id="273" r:id="rId19"/>
    <p:sldId id="274" r:id="rId20"/>
    <p:sldId id="260" r:id="rId21"/>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2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48" autoAdjust="0"/>
  </p:normalViewPr>
  <p:slideViewPr>
    <p:cSldViewPr snapToGrid="0">
      <p:cViewPr varScale="1">
        <p:scale>
          <a:sx n="67" d="100"/>
          <a:sy n="67" d="100"/>
        </p:scale>
        <p:origin x="84" y="404"/>
      </p:cViewPr>
      <p:guideLst/>
    </p:cSldViewPr>
  </p:slideViewPr>
  <p:notesTextViewPr>
    <p:cViewPr>
      <p:scale>
        <a:sx n="1" d="1"/>
        <a:sy n="1" d="1"/>
      </p:scale>
      <p:origin x="0" y="0"/>
    </p:cViewPr>
  </p:notesTextViewPr>
  <p:notesViewPr>
    <p:cSldViewPr snapToGrid="0">
      <p:cViewPr varScale="1">
        <p:scale>
          <a:sx n="89" d="100"/>
          <a:sy n="89" d="100"/>
        </p:scale>
        <p:origin x="300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tr-TR"/>
              <a:t>UK </a:t>
            </a:r>
            <a:r>
              <a:rPr lang="en-US"/>
              <a:t>M</a:t>
            </a:r>
            <a:r>
              <a:rPr lang="tr-TR"/>
              <a:t>edical Device Market</a:t>
            </a:r>
            <a:r>
              <a:rPr lang="tr-TR" baseline="0"/>
              <a:t> ( billion USD) </a:t>
            </a:r>
            <a:r>
              <a:rPr lang="tr-TR"/>
              <a:t> </a:t>
            </a:r>
            <a:endParaRPr lang="en-US"/>
          </a:p>
        </c:rich>
      </c:tx>
      <c:layout>
        <c:manualLayout>
          <c:xMode val="edge"/>
          <c:yMode val="edge"/>
          <c:x val="0.20835720423258225"/>
          <c:y val="3.28903237582422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title>
    <c:autoTitleDeleted val="0"/>
    <c:view3D>
      <c:rotX val="15"/>
      <c:rotY val="30"/>
      <c:depthPercent val="100"/>
      <c:rAngAx val="1"/>
    </c:view3D>
    <c:floor>
      <c:thickness val="0"/>
      <c:spPr>
        <a:noFill/>
        <a:ln>
          <a:noFill/>
        </a:ln>
        <a:effectLst/>
        <a:sp3d/>
      </c:spPr>
    </c:floor>
    <c:sideWall>
      <c:thickness val="0"/>
      <c:spPr>
        <a:solidFill>
          <a:srgbClr val="F6D2BC"/>
        </a:solidFill>
        <a:ln>
          <a:solidFill>
            <a:srgbClr val="FFC000"/>
          </a:solidFill>
        </a:ln>
        <a:effectLst/>
        <a:sp3d>
          <a:contourClr>
            <a:srgbClr val="FFC000"/>
          </a:contourClr>
        </a:sp3d>
      </c:spPr>
    </c:sideWall>
    <c:backWall>
      <c:thickness val="0"/>
      <c:spPr>
        <a:solidFill>
          <a:srgbClr val="F6D2BC"/>
        </a:solidFill>
        <a:ln>
          <a:solidFill>
            <a:srgbClr val="FFC000"/>
          </a:solidFill>
        </a:ln>
        <a:effectLst/>
        <a:sp3d>
          <a:contourClr>
            <a:srgbClr val="FFC000"/>
          </a:contourClr>
        </a:sp3d>
      </c:spPr>
    </c:backWall>
    <c:plotArea>
      <c:layout>
        <c:manualLayout>
          <c:layoutTarget val="inner"/>
          <c:xMode val="edge"/>
          <c:yMode val="edge"/>
          <c:x val="8.5032178996424221E-2"/>
          <c:y val="0.14205089012589403"/>
          <c:w val="0.88080291750597728"/>
          <c:h val="0.79255371073716752"/>
        </c:manualLayout>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Sayfa1!$D$5:$D$11</c:f>
              <c:numCache>
                <c:formatCode>General</c:formatCode>
                <c:ptCount val="7"/>
                <c:pt idx="0">
                  <c:v>2018</c:v>
                </c:pt>
                <c:pt idx="1">
                  <c:v>2019</c:v>
                </c:pt>
                <c:pt idx="2">
                  <c:v>2020</c:v>
                </c:pt>
                <c:pt idx="3">
                  <c:v>2021</c:v>
                </c:pt>
                <c:pt idx="4">
                  <c:v>2022</c:v>
                </c:pt>
                <c:pt idx="5">
                  <c:v>2023</c:v>
                </c:pt>
              </c:numCache>
            </c:numRef>
          </c:cat>
          <c:val>
            <c:numRef>
              <c:f>Sayfa1!$E$5:$E$11</c:f>
              <c:numCache>
                <c:formatCode>General</c:formatCode>
                <c:ptCount val="7"/>
                <c:pt idx="0" formatCode="_-* #,##0.0_-;\-* #,##0.0_-;_-* &quot;-&quot;??_-;_-@_-">
                  <c:v>10.7</c:v>
                </c:pt>
                <c:pt idx="1">
                  <c:v>11.2</c:v>
                </c:pt>
                <c:pt idx="2">
                  <c:v>11.7</c:v>
                </c:pt>
                <c:pt idx="3">
                  <c:v>12.8</c:v>
                </c:pt>
                <c:pt idx="4">
                  <c:v>13.5</c:v>
                </c:pt>
                <c:pt idx="5">
                  <c:v>14.85</c:v>
                </c:pt>
              </c:numCache>
            </c:numRef>
          </c:val>
          <c:extLst>
            <c:ext xmlns:c16="http://schemas.microsoft.com/office/drawing/2014/chart" uri="{C3380CC4-5D6E-409C-BE32-E72D297353CC}">
              <c16:uniqueId val="{00000000-BAB6-486B-A23A-71AB1442F82F}"/>
            </c:ext>
          </c:extLst>
        </c:ser>
        <c:dLbls>
          <c:showLegendKey val="0"/>
          <c:showVal val="1"/>
          <c:showCatName val="0"/>
          <c:showSerName val="0"/>
          <c:showPercent val="0"/>
          <c:showBubbleSize val="0"/>
        </c:dLbls>
        <c:gapWidth val="150"/>
        <c:shape val="box"/>
        <c:axId val="585905680"/>
        <c:axId val="585906960"/>
        <c:axId val="0"/>
      </c:bar3DChart>
      <c:catAx>
        <c:axId val="585905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85906960"/>
        <c:crosses val="autoZero"/>
        <c:auto val="1"/>
        <c:lblAlgn val="ctr"/>
        <c:lblOffset val="100"/>
        <c:noMultiLvlLbl val="0"/>
      </c:catAx>
      <c:valAx>
        <c:axId val="585906960"/>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85905680"/>
        <c:crosses val="autoZero"/>
        <c:crossBetween val="between"/>
      </c:valAx>
      <c:spPr>
        <a:noFill/>
        <a:ln>
          <a:noFill/>
        </a:ln>
        <a:effectLst>
          <a:softEdge rad="215900"/>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glow rad="127000">
        <a:schemeClr val="tx2">
          <a:lumMod val="40000"/>
          <a:lumOff val="60000"/>
        </a:schemeClr>
      </a:glow>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B68FA993-BEA0-43AD-9E62-8E4F779F2F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a:extLst>
              <a:ext uri="{FF2B5EF4-FFF2-40B4-BE49-F238E27FC236}">
                <a16:creationId xmlns:a16="http://schemas.microsoft.com/office/drawing/2014/main" id="{9A3F8E81-9547-43B5-8180-45E4853246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71B1EA-1EAA-40C2-A50F-5968F89214E5}" type="datetimeFigureOut">
              <a:rPr lang="tr-TR" smtClean="0"/>
              <a:t>31.01.2021</a:t>
            </a:fld>
            <a:endParaRPr lang="tr-TR" dirty="0"/>
          </a:p>
        </p:txBody>
      </p:sp>
      <p:sp>
        <p:nvSpPr>
          <p:cNvPr id="4" name="Alt Bilgi Yer Tutucusu 3">
            <a:extLst>
              <a:ext uri="{FF2B5EF4-FFF2-40B4-BE49-F238E27FC236}">
                <a16:creationId xmlns:a16="http://schemas.microsoft.com/office/drawing/2014/main" id="{D9309380-7D51-4832-8904-50F09B82F9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a:extLst>
              <a:ext uri="{FF2B5EF4-FFF2-40B4-BE49-F238E27FC236}">
                <a16:creationId xmlns:a16="http://schemas.microsoft.com/office/drawing/2014/main" id="{7A9B42E3-102A-4A49-AB0F-6DD11C9015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153A61-C213-4E99-AA66-F99D07A6C3BD}" type="slidenum">
              <a:rPr lang="tr-TR" smtClean="0"/>
              <a:t>‹#›</a:t>
            </a:fld>
            <a:endParaRPr lang="tr-TR" dirty="0"/>
          </a:p>
        </p:txBody>
      </p:sp>
    </p:spTree>
    <p:extLst>
      <p:ext uri="{BB962C8B-B14F-4D97-AF65-F5344CB8AC3E}">
        <p14:creationId xmlns:p14="http://schemas.microsoft.com/office/powerpoint/2010/main" val="782708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3A834-F619-4372-B4DC-488FE8299D96}" type="datetimeFigureOut">
              <a:rPr lang="tr-TR" smtClean="0"/>
              <a:t>31.01.2021</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FA9F5-FA6F-4958-81CC-8AC920E53317}" type="slidenum">
              <a:rPr lang="tr-TR" smtClean="0"/>
              <a:t>‹#›</a:t>
            </a:fld>
            <a:endParaRPr lang="tr-TR" dirty="0"/>
          </a:p>
        </p:txBody>
      </p:sp>
    </p:spTree>
    <p:extLst>
      <p:ext uri="{BB962C8B-B14F-4D97-AF65-F5344CB8AC3E}">
        <p14:creationId xmlns:p14="http://schemas.microsoft.com/office/powerpoint/2010/main" val="145164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a:t>
            </a:fld>
            <a:endParaRPr lang="tr-TR" dirty="0"/>
          </a:p>
        </p:txBody>
      </p:sp>
    </p:spTree>
    <p:extLst>
      <p:ext uri="{BB962C8B-B14F-4D97-AF65-F5344CB8AC3E}">
        <p14:creationId xmlns:p14="http://schemas.microsoft.com/office/powerpoint/2010/main" val="101641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6</a:t>
            </a:fld>
            <a:endParaRPr lang="tr-TR" dirty="0"/>
          </a:p>
        </p:txBody>
      </p:sp>
    </p:spTree>
    <p:extLst>
      <p:ext uri="{BB962C8B-B14F-4D97-AF65-F5344CB8AC3E}">
        <p14:creationId xmlns:p14="http://schemas.microsoft.com/office/powerpoint/2010/main" val="420442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13BFA9F5-FA6F-4958-81CC-8AC920E53317}" type="slidenum">
              <a:rPr lang="tr-TR" smtClean="0"/>
              <a:t>17</a:t>
            </a:fld>
            <a:endParaRPr lang="tr-TR" dirty="0"/>
          </a:p>
        </p:txBody>
      </p:sp>
    </p:spTree>
    <p:extLst>
      <p:ext uri="{BB962C8B-B14F-4D97-AF65-F5344CB8AC3E}">
        <p14:creationId xmlns:p14="http://schemas.microsoft.com/office/powerpoint/2010/main" val="247425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Dikdörtgen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tr-TR"/>
              <a:t>Asıl başlık stili için tıklatın</a:t>
            </a:r>
            <a:endParaRPr lang="tr-TR" dirty="0"/>
          </a:p>
        </p:txBody>
      </p:sp>
      <p:sp>
        <p:nvSpPr>
          <p:cNvPr id="3" name="Alt Başlık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a:t>Asıl alt başlık stilini düzenlemek için tıklayın</a:t>
            </a:r>
            <a:endParaRPr lang="tr-TR" dirty="0"/>
          </a:p>
        </p:txBody>
      </p:sp>
      <p:sp>
        <p:nvSpPr>
          <p:cNvPr id="4" name="Tarih Yer Tutucusu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A0A9EEE1-B0B5-4964-81D1-71269F9351F6}" type="datetime1">
              <a:rPr lang="tr-TR" smtClean="0"/>
              <a:t>31.01.2021</a:t>
            </a:fld>
            <a:endParaRPr lang="tr-TR" dirty="0"/>
          </a:p>
        </p:txBody>
      </p:sp>
      <p:sp>
        <p:nvSpPr>
          <p:cNvPr id="5" name="Alt Bilgi Yer Tutucusu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tr-TR" dirty="0"/>
          </a:p>
        </p:txBody>
      </p:sp>
      <p:sp>
        <p:nvSpPr>
          <p:cNvPr id="6" name="Slayt Numarası Yer Tutucusu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Dikdörtgen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9" name="Başlık 1"/>
          <p:cNvSpPr>
            <a:spLocks noGrp="1"/>
          </p:cNvSpPr>
          <p:nvPr>
            <p:ph type="title"/>
          </p:nvPr>
        </p:nvSpPr>
        <p:spPr>
          <a:xfrm>
            <a:off x="581192" y="702156"/>
            <a:ext cx="11029616" cy="1013800"/>
          </a:xfrm>
        </p:spPr>
        <p:txBody>
          <a:bodyPr rtlCol="0"/>
          <a:lstStyle/>
          <a:p>
            <a:pPr rtl="0"/>
            <a:r>
              <a:rPr lang="tr-TR"/>
              <a:t>Asıl başlık stili için tıklatın</a:t>
            </a:r>
            <a:endParaRPr lang="tr-TR" dirty="0"/>
          </a:p>
        </p:txBody>
      </p:sp>
      <p:sp>
        <p:nvSpPr>
          <p:cNvPr id="3" name="Dikey Metin Yer Tutucusu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54D80BC9-4AB0-4FDD-BCA3-C2621D681B8A}" type="datetime1">
              <a:rPr lang="tr-TR" smtClean="0"/>
              <a:t>31.01.2021</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Dikdörtgen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Dikey Başlık 1"/>
          <p:cNvSpPr>
            <a:spLocks noGrp="1"/>
          </p:cNvSpPr>
          <p:nvPr>
            <p:ph type="title" orient="vert"/>
          </p:nvPr>
        </p:nvSpPr>
        <p:spPr>
          <a:xfrm>
            <a:off x="8839201" y="675726"/>
            <a:ext cx="2004164" cy="5183073"/>
          </a:xfrm>
        </p:spPr>
        <p:txBody>
          <a:bodyPr vert="eaVert" rtlCol="0"/>
          <a:lstStyle/>
          <a:p>
            <a:pPr rtl="0"/>
            <a:r>
              <a:rPr lang="tr-TR"/>
              <a:t>Asıl başlık stili için tıklatın</a:t>
            </a:r>
            <a:endParaRPr lang="tr-TR" dirty="0"/>
          </a:p>
        </p:txBody>
      </p:sp>
      <p:sp>
        <p:nvSpPr>
          <p:cNvPr id="3" name="Dikey Metin Yer Tutucusu 2"/>
          <p:cNvSpPr>
            <a:spLocks noGrp="1"/>
          </p:cNvSpPr>
          <p:nvPr>
            <p:ph type="body" orient="vert" idx="1"/>
          </p:nvPr>
        </p:nvSpPr>
        <p:spPr>
          <a:xfrm>
            <a:off x="774923" y="675726"/>
            <a:ext cx="7896279" cy="5183073"/>
          </a:xfrm>
        </p:spPr>
        <p:txBody>
          <a:bodyPr vert="eaVert" rtlCol="0" anchor="t"/>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A31B2FE4-EDC2-4FEC-A194-00ED19CEE172}" type="datetime1">
              <a:rPr lang="tr-TR" smtClean="0"/>
              <a:t>31.01.2021</a:t>
            </a:fld>
            <a:endParaRPr lang="tr-TR" dirty="0"/>
          </a:p>
        </p:txBody>
      </p:sp>
      <p:sp>
        <p:nvSpPr>
          <p:cNvPr id="5" name="Alt Bilgi Yer Tutucusu 4"/>
          <p:cNvSpPr>
            <a:spLocks noGrp="1"/>
          </p:cNvSpPr>
          <p:nvPr>
            <p:ph type="ftr" sz="quarter" idx="11"/>
          </p:nvPr>
        </p:nvSpPr>
        <p:spPr>
          <a:xfrm>
            <a:off x="774923" y="5951811"/>
            <a:ext cx="7896279" cy="365125"/>
          </a:xfrm>
        </p:spPr>
        <p:txBody>
          <a:bodyPr rtlCol="0"/>
          <a:lstStyle/>
          <a:p>
            <a:pPr rtl="0"/>
            <a:endParaRPr lang="tr-TR" dirty="0"/>
          </a:p>
        </p:txBody>
      </p:sp>
      <p:sp>
        <p:nvSpPr>
          <p:cNvPr id="6" name="Slayt Numarası Yer Tutucusu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Dikdörtgen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2" y="702156"/>
            <a:ext cx="11029616" cy="1013800"/>
          </a:xfrm>
        </p:spPr>
        <p:txBody>
          <a:bodyPr rtlCol="0"/>
          <a:lstStyle/>
          <a:p>
            <a:pPr rtl="0"/>
            <a:r>
              <a:rPr lang="tr-TR"/>
              <a:t>Asıl başlık stili için tıklatın</a:t>
            </a:r>
            <a:endParaRPr lang="tr-TR" dirty="0"/>
          </a:p>
        </p:txBody>
      </p:sp>
      <p:sp>
        <p:nvSpPr>
          <p:cNvPr id="3" name="İçerik Yer Tutucusu 2"/>
          <p:cNvSpPr>
            <a:spLocks noGrp="1"/>
          </p:cNvSpPr>
          <p:nvPr>
            <p:ph idx="1"/>
          </p:nvPr>
        </p:nvSpPr>
        <p:spPr>
          <a:xfrm>
            <a:off x="581192" y="2180496"/>
            <a:ext cx="11029615" cy="3678303"/>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p>
            <a:pPr rtl="0"/>
            <a:fld id="{B591CAED-B107-4AF2-AA83-2E479C5C07F8}" type="datetime1">
              <a:rPr lang="tr-TR" smtClean="0"/>
              <a:t>31.01.2021</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6" name="Slayt Numarası Yer Tutucusu 5"/>
          <p:cNvSpPr>
            <a:spLocks noGrp="1"/>
          </p:cNvSpPr>
          <p:nvPr>
            <p:ph type="sldNum" sz="quarter" idx="12"/>
          </p:nvPr>
        </p:nvSpPr>
        <p:spPr>
          <a:xfrm>
            <a:off x="10558300" y="5956137"/>
            <a:ext cx="1052508"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Dikdörtgen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tr-TR"/>
              <a:t>Asıl başlık stili için tıklatın</a:t>
            </a:r>
            <a:endParaRPr lang="tr-TR" dirty="0"/>
          </a:p>
        </p:txBody>
      </p:sp>
      <p:sp>
        <p:nvSpPr>
          <p:cNvPr id="3" name="Metin Yer Tutucusu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a:t>
            </a:r>
          </a:p>
        </p:txBody>
      </p:sp>
      <p:sp>
        <p:nvSpPr>
          <p:cNvPr id="4" name="Tarih Yer Tutucusu 3"/>
          <p:cNvSpPr>
            <a:spLocks noGrp="1"/>
          </p:cNvSpPr>
          <p:nvPr>
            <p:ph type="dt" sz="half" idx="10"/>
          </p:nvPr>
        </p:nvSpPr>
        <p:spPr/>
        <p:txBody>
          <a:bodyPr rtlCol="0"/>
          <a:lstStyle>
            <a:lvl1pPr>
              <a:defRPr>
                <a:solidFill>
                  <a:schemeClr val="accent1">
                    <a:lumMod val="75000"/>
                    <a:lumOff val="25000"/>
                  </a:schemeClr>
                </a:solidFill>
              </a:defRPr>
            </a:lvl1pPr>
          </a:lstStyle>
          <a:p>
            <a:pPr rtl="0"/>
            <a:fld id="{79C1411F-2D42-4486-921B-4E19DAB80577}" type="datetime1">
              <a:rPr lang="tr-TR" smtClean="0"/>
              <a:t>31.01.2021</a:t>
            </a:fld>
            <a:endParaRPr lang="tr-TR" dirty="0"/>
          </a:p>
        </p:txBody>
      </p:sp>
      <p:sp>
        <p:nvSpPr>
          <p:cNvPr id="5" name="Alt Bilgi Yer Tutucusu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tr-TR" dirty="0"/>
          </a:p>
        </p:txBody>
      </p:sp>
      <p:sp>
        <p:nvSpPr>
          <p:cNvPr id="6" name="Slayt Numarası Yer Tutucusu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Dikdörtgen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3" y="729658"/>
            <a:ext cx="11029616" cy="988332"/>
          </a:xfrm>
        </p:spPr>
        <p:txBody>
          <a:bodyPr rtlCol="0"/>
          <a:lstStyle/>
          <a:p>
            <a:pPr rtl="0"/>
            <a:r>
              <a:rPr lang="tr-TR"/>
              <a:t>Asıl başlık stili için tıklatın</a:t>
            </a:r>
            <a:endParaRPr lang="tr-TR" dirty="0"/>
          </a:p>
        </p:txBody>
      </p:sp>
      <p:sp>
        <p:nvSpPr>
          <p:cNvPr id="3" name="İçerik Yer Tutucusu 2"/>
          <p:cNvSpPr>
            <a:spLocks noGrp="1"/>
          </p:cNvSpPr>
          <p:nvPr>
            <p:ph sz="half" idx="1"/>
          </p:nvPr>
        </p:nvSpPr>
        <p:spPr>
          <a:xfrm>
            <a:off x="581193" y="2228003"/>
            <a:ext cx="5422390" cy="3633047"/>
          </a:xfrm>
        </p:spPr>
        <p:txBody>
          <a:bodyPr rtlCol="0">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188417" y="2228003"/>
            <a:ext cx="5422392" cy="3633047"/>
          </a:xfrm>
        </p:spPr>
        <p:txBody>
          <a:bodyPr rtlCol="0">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Tarih Yer Tutucusu 4"/>
          <p:cNvSpPr>
            <a:spLocks noGrp="1"/>
          </p:cNvSpPr>
          <p:nvPr>
            <p:ph type="dt" sz="half" idx="10"/>
          </p:nvPr>
        </p:nvSpPr>
        <p:spPr/>
        <p:txBody>
          <a:bodyPr rtlCol="0"/>
          <a:lstStyle/>
          <a:p>
            <a:pPr rtl="0"/>
            <a:fld id="{4FF23879-D059-4FE2-A703-3DFF39B47B36}" type="datetime1">
              <a:rPr lang="tr-TR" smtClean="0"/>
              <a:t>31.01.2021</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Dikdörtgen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12" name="Başlık 1"/>
          <p:cNvSpPr>
            <a:spLocks noGrp="1"/>
          </p:cNvSpPr>
          <p:nvPr>
            <p:ph type="title"/>
          </p:nvPr>
        </p:nvSpPr>
        <p:spPr>
          <a:xfrm>
            <a:off x="581193" y="729658"/>
            <a:ext cx="11029616" cy="988332"/>
          </a:xfrm>
        </p:spPr>
        <p:txBody>
          <a:bodyPr rtlCol="0"/>
          <a:lstStyle/>
          <a:p>
            <a:pPr rtl="0"/>
            <a:r>
              <a:rPr lang="tr-TR"/>
              <a:t>Asıl başlık stili için tıklatın</a:t>
            </a:r>
            <a:endParaRPr lang="tr-TR" dirty="0"/>
          </a:p>
        </p:txBody>
      </p:sp>
      <p:sp>
        <p:nvSpPr>
          <p:cNvPr id="3" name="Metin Yer Tutucusu 2"/>
          <p:cNvSpPr>
            <a:spLocks noGrp="1"/>
          </p:cNvSpPr>
          <p:nvPr>
            <p:ph type="body" idx="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a:t>
            </a:r>
          </a:p>
        </p:txBody>
      </p:sp>
      <p:sp>
        <p:nvSpPr>
          <p:cNvPr id="4" name="İçerik Yer Tutucusu 3"/>
          <p:cNvSpPr>
            <a:spLocks noGrp="1"/>
          </p:cNvSpPr>
          <p:nvPr>
            <p:ph sz="half" idx="2"/>
          </p:nvPr>
        </p:nvSpPr>
        <p:spPr>
          <a:xfrm>
            <a:off x="581194" y="2926052"/>
            <a:ext cx="5393100" cy="2934999"/>
          </a:xfrm>
        </p:spPr>
        <p:txBody>
          <a:bodyPr rtlCol="0" anchor="t">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a:t>
            </a:r>
          </a:p>
        </p:txBody>
      </p:sp>
      <p:sp>
        <p:nvSpPr>
          <p:cNvPr id="6" name="İçerik Yer Tutucusu 5"/>
          <p:cNvSpPr>
            <a:spLocks noGrp="1"/>
          </p:cNvSpPr>
          <p:nvPr>
            <p:ph sz="quarter" idx="4"/>
          </p:nvPr>
        </p:nvSpPr>
        <p:spPr>
          <a:xfrm>
            <a:off x="6217709" y="2926052"/>
            <a:ext cx="5393100" cy="2934999"/>
          </a:xfrm>
        </p:spPr>
        <p:txBody>
          <a:bodyPr rtlCol="0" anchor="t">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7" name="Tarih Yer Tutucusu 6"/>
          <p:cNvSpPr>
            <a:spLocks noGrp="1"/>
          </p:cNvSpPr>
          <p:nvPr>
            <p:ph type="dt" sz="half" idx="10"/>
          </p:nvPr>
        </p:nvSpPr>
        <p:spPr/>
        <p:txBody>
          <a:bodyPr rtlCol="0"/>
          <a:lstStyle/>
          <a:p>
            <a:pPr rtl="0"/>
            <a:fld id="{39A07DDB-45B8-41AB-AC8D-05FAD2C91A47}" type="datetime1">
              <a:rPr lang="tr-TR" smtClean="0"/>
              <a:t>31.01.2021</a:t>
            </a:fld>
            <a:endParaRPr lang="tr-TR" dirty="0"/>
          </a:p>
        </p:txBody>
      </p:sp>
      <p:sp>
        <p:nvSpPr>
          <p:cNvPr id="8" name="Alt Bilgi Yer Tutucusu 7"/>
          <p:cNvSpPr>
            <a:spLocks noGrp="1"/>
          </p:cNvSpPr>
          <p:nvPr>
            <p:ph type="ftr" sz="quarter" idx="11"/>
          </p:nvPr>
        </p:nvSpPr>
        <p:spPr/>
        <p:txBody>
          <a:bodyPr rtlCol="0"/>
          <a:lstStyle/>
          <a:p>
            <a:pPr rtl="0"/>
            <a:endParaRPr lang="tr-TR" dirty="0"/>
          </a:p>
        </p:txBody>
      </p:sp>
      <p:sp>
        <p:nvSpPr>
          <p:cNvPr id="9" name="Slayt Numarası Yer Tutucusu 8"/>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Tarih Yer Tutucusu 2"/>
          <p:cNvSpPr>
            <a:spLocks noGrp="1"/>
          </p:cNvSpPr>
          <p:nvPr>
            <p:ph type="dt" sz="half" idx="10"/>
          </p:nvPr>
        </p:nvSpPr>
        <p:spPr/>
        <p:txBody>
          <a:bodyPr rtlCol="0"/>
          <a:lstStyle/>
          <a:p>
            <a:pPr rtl="0"/>
            <a:fld id="{D990C130-E788-412E-BE75-80D26FFAF422}" type="datetime1">
              <a:rPr lang="tr-TR" smtClean="0"/>
              <a:t>31.01.2021</a:t>
            </a:fld>
            <a:endParaRPr lang="tr-TR" dirty="0"/>
          </a:p>
        </p:txBody>
      </p:sp>
      <p:sp>
        <p:nvSpPr>
          <p:cNvPr id="4" name="Alt Bilgi Yer Tutucusu 3"/>
          <p:cNvSpPr>
            <a:spLocks noGrp="1"/>
          </p:cNvSpPr>
          <p:nvPr>
            <p:ph type="ftr" sz="quarter" idx="11"/>
          </p:nvPr>
        </p:nvSpPr>
        <p:spPr/>
        <p:txBody>
          <a:bodyPr rtlCol="0"/>
          <a:lstStyle/>
          <a:p>
            <a:pPr rtl="0"/>
            <a:endParaRPr lang="tr-TR" dirty="0"/>
          </a:p>
        </p:txBody>
      </p:sp>
      <p:sp>
        <p:nvSpPr>
          <p:cNvPr id="5" name="Slayt Numarası Yer Tutucusu 4"/>
          <p:cNvSpPr>
            <a:spLocks noGrp="1"/>
          </p:cNvSpPr>
          <p:nvPr>
            <p:ph type="sldNum" sz="quarter" idx="12"/>
          </p:nvPr>
        </p:nvSpPr>
        <p:spPr/>
        <p:txBody>
          <a:bodyPr rtlCol="0"/>
          <a:lstStyle/>
          <a:p>
            <a:pPr rtl="0"/>
            <a:fld id="{D57F1E4F-1CFF-5643-939E-217C01CDF565}" type="slidenum">
              <a:rPr lang="tr-TR" smtClean="0"/>
              <a:pPr/>
              <a:t>‹#›</a:t>
            </a:fld>
            <a:endParaRPr lang="tr-TR" dirty="0"/>
          </a:p>
        </p:txBody>
      </p:sp>
      <p:sp>
        <p:nvSpPr>
          <p:cNvPr id="7" name="Dikdörtgen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8" name="Başlık 1"/>
          <p:cNvSpPr>
            <a:spLocks noGrp="1"/>
          </p:cNvSpPr>
          <p:nvPr>
            <p:ph type="title"/>
          </p:nvPr>
        </p:nvSpPr>
        <p:spPr>
          <a:xfrm>
            <a:off x="575894" y="729658"/>
            <a:ext cx="11029616" cy="988332"/>
          </a:xfrm>
        </p:spPr>
        <p:txBody>
          <a:bodyPr rtlCol="0"/>
          <a:lstStyle/>
          <a:p>
            <a:pPr rtl="0"/>
            <a:r>
              <a:rPr lang="tr-TR"/>
              <a:t>Asıl başlık stili için tıklatın</a:t>
            </a:r>
            <a:endParaRPr lang="tr-TR"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5983E29B-E458-42E3-A773-80121EB87415}" type="datetime1">
              <a:rPr lang="tr-TR" smtClean="0"/>
              <a:t>31.01.2021</a:t>
            </a:fld>
            <a:endParaRPr lang="tr-TR" dirty="0"/>
          </a:p>
        </p:txBody>
      </p:sp>
      <p:sp>
        <p:nvSpPr>
          <p:cNvPr id="3" name="Alt Bilgi Yer Tutucusu 2"/>
          <p:cNvSpPr>
            <a:spLocks noGrp="1"/>
          </p:cNvSpPr>
          <p:nvPr>
            <p:ph type="ftr" sz="quarter" idx="11"/>
          </p:nvPr>
        </p:nvSpPr>
        <p:spPr/>
        <p:txBody>
          <a:bodyPr rtlCol="0"/>
          <a:lstStyle/>
          <a:p>
            <a:pPr rtl="0"/>
            <a:endParaRPr lang="tr-TR" dirty="0"/>
          </a:p>
        </p:txBody>
      </p:sp>
      <p:sp>
        <p:nvSpPr>
          <p:cNvPr id="4" name="Slayt Numarası Yer Tutucusu 3"/>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9" name="Dikdörtgen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tr-TR"/>
              <a:t>Asıl başlık stili için tıklatın</a:t>
            </a:r>
            <a:endParaRPr lang="tr-TR" dirty="0"/>
          </a:p>
        </p:txBody>
      </p:sp>
      <p:sp>
        <p:nvSpPr>
          <p:cNvPr id="3" name="İçerik Yer Tutucusu 2"/>
          <p:cNvSpPr>
            <a:spLocks noGrp="1"/>
          </p:cNvSpPr>
          <p:nvPr>
            <p:ph idx="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Metin Yer Tutucusu 3"/>
          <p:cNvSpPr>
            <a:spLocks noGrp="1"/>
          </p:cNvSpPr>
          <p:nvPr>
            <p:ph type="body" sz="half" idx="2"/>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a:t>
            </a:r>
          </a:p>
        </p:txBody>
      </p:sp>
      <p:sp>
        <p:nvSpPr>
          <p:cNvPr id="5" name="Tarih Yer Tutucusu 4"/>
          <p:cNvSpPr>
            <a:spLocks noGrp="1"/>
          </p:cNvSpPr>
          <p:nvPr>
            <p:ph type="dt" sz="half" idx="10"/>
          </p:nvPr>
        </p:nvSpPr>
        <p:spPr/>
        <p:txBody>
          <a:bodyPr rtlCol="0"/>
          <a:lstStyle>
            <a:lvl1pPr>
              <a:defRPr>
                <a:solidFill>
                  <a:schemeClr val="accent1">
                    <a:lumMod val="75000"/>
                    <a:lumOff val="25000"/>
                  </a:schemeClr>
                </a:solidFill>
              </a:defRPr>
            </a:lvl1pPr>
          </a:lstStyle>
          <a:p>
            <a:pPr rtl="0"/>
            <a:fld id="{4102C176-950B-4111-8B78-36D702804564}" type="datetime1">
              <a:rPr lang="tr-TR" smtClean="0"/>
              <a:t>31.01.2021</a:t>
            </a:fld>
            <a:endParaRPr lang="tr-TR" dirty="0"/>
          </a:p>
        </p:txBody>
      </p:sp>
      <p:sp>
        <p:nvSpPr>
          <p:cNvPr id="6" name="Alt Bilgi Yer Tutucusu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tr-TR" dirty="0"/>
          </a:p>
        </p:txBody>
      </p:sp>
      <p:sp>
        <p:nvSpPr>
          <p:cNvPr id="7" name="Slayt Numarası Yer Tutucusu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tr-TR"/>
              <a:t>Asıl başlık stili için tıklatın</a:t>
            </a:r>
            <a:endParaRPr lang="tr-TR" dirty="0"/>
          </a:p>
        </p:txBody>
      </p:sp>
      <p:sp>
        <p:nvSpPr>
          <p:cNvPr id="3" name="Resim Yer Tutucusu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a:t>Resim eklemek için simgeyi tıklayın</a:t>
            </a:r>
            <a:endParaRPr lang="tr-TR" dirty="0"/>
          </a:p>
        </p:txBody>
      </p:sp>
      <p:sp>
        <p:nvSpPr>
          <p:cNvPr id="4" name="Metin Yer Tutucusu 3"/>
          <p:cNvSpPr>
            <a:spLocks noGrp="1"/>
          </p:cNvSpPr>
          <p:nvPr>
            <p:ph type="body" sz="half" idx="2"/>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a:t>
            </a:r>
          </a:p>
        </p:txBody>
      </p:sp>
      <p:sp>
        <p:nvSpPr>
          <p:cNvPr id="5" name="Tarih Yer Tutucusu 4"/>
          <p:cNvSpPr>
            <a:spLocks noGrp="1"/>
          </p:cNvSpPr>
          <p:nvPr>
            <p:ph type="dt" sz="half" idx="10"/>
          </p:nvPr>
        </p:nvSpPr>
        <p:spPr/>
        <p:txBody>
          <a:bodyPr rtlCol="0"/>
          <a:lstStyle/>
          <a:p>
            <a:pPr rtl="0"/>
            <a:fld id="{63B0C24F-D82C-49B1-B21E-5FF69155DD29}" type="datetime1">
              <a:rPr lang="tr-TR" smtClean="0"/>
              <a:t>31.01.2021</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7" name="Slayt Numarası Yer Tutucusu 6"/>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F8B8A592-60BB-4590-97C5-71964435D4EB}" type="datetime1">
              <a:rPr lang="tr-TR" smtClean="0"/>
              <a:t>31.01.2021</a:t>
            </a:fld>
            <a:endParaRPr lang="tr-TR" dirty="0"/>
          </a:p>
        </p:txBody>
      </p:sp>
      <p:sp>
        <p:nvSpPr>
          <p:cNvPr id="5" name="Alt Bilgi Yer Tutucusu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tr-TR" dirty="0"/>
          </a:p>
        </p:txBody>
      </p:sp>
      <p:sp>
        <p:nvSpPr>
          <p:cNvPr id="6" name="Slayt Numarası Yer Tutucusu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tr-TR" smtClean="0"/>
              <a:pPr/>
              <a:t>‹#›</a:t>
            </a:fld>
            <a:endParaRPr lang="tr-TR" dirty="0"/>
          </a:p>
        </p:txBody>
      </p:sp>
      <p:sp>
        <p:nvSpPr>
          <p:cNvPr id="9" name="Dikdörtgen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10" name="Dikdörtgen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11" name="Dikdörtgen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Lists_of_monarchs_in_the_British_Isles"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ats.oecd.org/Index.aspx?ThemeTreeId=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tats.oecd.org/Index.aspx?ThemeTreeId=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stats.oecd.org/Index.aspx?ThemeTreeId=9"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stats.oecd.org/Index.aspx?ThemeTreeId=9"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Dikdörtgen 14">
            <a:extLst>
              <a:ext uri="{FF2B5EF4-FFF2-40B4-BE49-F238E27FC236}">
                <a16:creationId xmlns:a16="http://schemas.microsoft.com/office/drawing/2014/main"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7" name="Resim 6">
            <a:extLst>
              <a:ext uri="{FF2B5EF4-FFF2-40B4-BE49-F238E27FC236}">
                <a16:creationId xmlns:a16="http://schemas.microsoft.com/office/drawing/2014/main" id="{3840F91C-EDD0-4D4E-A4AB-E6C77856C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428961"/>
            <a:ext cx="12191980" cy="6429039"/>
          </a:xfrm>
          <a:prstGeom prst="rect">
            <a:avLst/>
          </a:prstGeom>
        </p:spPr>
      </p:pic>
      <p:grpSp>
        <p:nvGrpSpPr>
          <p:cNvPr id="17" name="Grup 16">
            <a:extLst>
              <a:ext uri="{FF2B5EF4-FFF2-40B4-BE49-F238E27FC236}">
                <a16:creationId xmlns:a16="http://schemas.microsoft.com/office/drawing/2014/main" id="{AA9EB0BC-A85E-4C26-B355-5DFCEF6CCB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Dikdörtgen 17">
              <a:extLst>
                <a:ext uri="{FF2B5EF4-FFF2-40B4-BE49-F238E27FC236}">
                  <a16:creationId xmlns:a16="http://schemas.microsoft.com/office/drawing/2014/main" id="{3643E56B-BD42-413D-B17D-7958270F5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Dikdörtgen 18">
              <a:extLst>
                <a:ext uri="{FF2B5EF4-FFF2-40B4-BE49-F238E27FC236}">
                  <a16:creationId xmlns:a16="http://schemas.microsoft.com/office/drawing/2014/main" id="{96C04F74-9467-4FA5-95DC-8D481A297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Dikdörtgen 19">
              <a:extLst>
                <a:ext uri="{FF2B5EF4-FFF2-40B4-BE49-F238E27FC236}">
                  <a16:creationId xmlns:a16="http://schemas.microsoft.com/office/drawing/2014/main" id="{D73DE1C3-5C37-42E9-A3F0-256F193832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Dikdörtgen 21">
            <a:extLst>
              <a:ext uri="{FF2B5EF4-FFF2-40B4-BE49-F238E27FC236}">
                <a16:creationId xmlns:a16="http://schemas.microsoft.com/office/drawing/2014/main"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algn="ctr" rtl="0"/>
            <a:r>
              <a:rPr lang="tr-TR" sz="6000" dirty="0" err="1">
                <a:solidFill>
                  <a:schemeClr val="bg1"/>
                </a:solidFill>
              </a:rPr>
              <a:t>Vera</a:t>
            </a:r>
            <a:r>
              <a:rPr lang="tr-TR" sz="6000" dirty="0">
                <a:solidFill>
                  <a:schemeClr val="bg1"/>
                </a:solidFill>
              </a:rPr>
              <a:t> global</a:t>
            </a:r>
          </a:p>
        </p:txBody>
      </p:sp>
      <p:sp>
        <p:nvSpPr>
          <p:cNvPr id="3" name="Alt Başlık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5"/>
            <a:ext cx="10993546" cy="735591"/>
          </a:xfrm>
        </p:spPr>
        <p:txBody>
          <a:bodyPr rtlCol="0">
            <a:normAutofit/>
          </a:bodyPr>
          <a:lstStyle/>
          <a:p>
            <a:pPr algn="ctr"/>
            <a:r>
              <a:rPr lang="en-GB" sz="2000" i="1" dirty="0"/>
              <a:t>Making  your market entry into the UK &amp; Ireland simpler and more cost effective!</a:t>
            </a:r>
            <a:endParaRPr lang="en-GB" sz="2000" dirty="0"/>
          </a:p>
          <a:p>
            <a:pPr rtl="0"/>
            <a:endParaRPr lang="tr-TR" dirty="0">
              <a:solidFill>
                <a:srgbClr val="7CEBFF"/>
              </a:solidFill>
            </a:endParaRPr>
          </a:p>
        </p:txBody>
      </p:sp>
      <p:pic>
        <p:nvPicPr>
          <p:cNvPr id="11" name="Resim 10" descr="metin içeren bir resim&#10;&#10;Açıklama otomatik olarak oluşturuldu"/>
          <p:cNvPicPr/>
          <p:nvPr/>
        </p:nvPicPr>
        <p:blipFill>
          <a:blip r:embed="rId4">
            <a:extLst>
              <a:ext uri="{28A0092B-C50C-407E-A947-70E740481C1C}">
                <a14:useLocalDpi xmlns:a14="http://schemas.microsoft.com/office/drawing/2010/main" val="0"/>
              </a:ext>
            </a:extLst>
          </a:blip>
          <a:srcRect/>
          <a:stretch>
            <a:fillRect/>
          </a:stretch>
        </p:blipFill>
        <p:spPr bwMode="auto">
          <a:xfrm>
            <a:off x="95054" y="680482"/>
            <a:ext cx="2705100" cy="666750"/>
          </a:xfrm>
          <a:prstGeom prst="rect">
            <a:avLst/>
          </a:prstGeom>
          <a:noFill/>
          <a:ln>
            <a:noFill/>
          </a:ln>
        </p:spPr>
      </p:pic>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884274" y="2796414"/>
            <a:ext cx="9922050" cy="3633047"/>
          </a:xfrm>
        </p:spPr>
        <p:txBody>
          <a:bodyPr>
            <a:normAutofit/>
          </a:bodyPr>
          <a:lstStyle/>
          <a:p>
            <a:pPr marL="285750" indent="-285750">
              <a:buFont typeface="Arial" panose="020B0604020202020204" pitchFamily="34" charset="0"/>
              <a:buChar char="•"/>
            </a:pPr>
            <a:r>
              <a:rPr lang="en-US" sz="2400" dirty="0"/>
              <a:t>Medical device manufacturers who have CE marked devices (whether under the EU directives or the EU regulations) will be able to continue to place them on the market in the whole of the UK until 1 July 2023 without a change in labelling. </a:t>
            </a:r>
            <a:endParaRPr lang="tr-TR" sz="2400" dirty="0"/>
          </a:p>
          <a:p>
            <a:pPr marL="285750" indent="-285750">
              <a:buFont typeface="Arial" panose="020B0604020202020204" pitchFamily="34" charset="0"/>
              <a:buChar char="•"/>
            </a:pPr>
            <a:endParaRPr lang="tr-TR" sz="2400" dirty="0"/>
          </a:p>
          <a:p>
            <a:pPr marL="285750" indent="-285750">
              <a:buFont typeface="Arial" panose="020B0604020202020204" pitchFamily="34" charset="0"/>
              <a:buChar char="•"/>
            </a:pPr>
            <a:r>
              <a:rPr lang="tr-TR" sz="2400" dirty="0"/>
              <a:t>M</a:t>
            </a:r>
            <a:r>
              <a:rPr lang="en-US" sz="2400" dirty="0" err="1"/>
              <a:t>anufacturers</a:t>
            </a:r>
            <a:r>
              <a:rPr lang="en-US" sz="2400" dirty="0"/>
              <a:t> who are based outside the UK, whether in the EU, the EEA or elsewhere, will need to appoint a UK Responsible Person (UKRP)</a:t>
            </a:r>
            <a:endParaRPr lang="tr-TR" sz="2400" dirty="0"/>
          </a:p>
          <a:p>
            <a:endParaRPr lang="tr-TR" sz="2400" dirty="0">
              <a:solidFill>
                <a:srgbClr val="333333"/>
              </a:solidFill>
              <a:latin typeface="Roboto"/>
            </a:endParaRPr>
          </a:p>
          <a:p>
            <a:endParaRPr lang="tr-TR" sz="2400" dirty="0"/>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7" name="Unvan 6"/>
          <p:cNvSpPr>
            <a:spLocks noGrp="1"/>
          </p:cNvSpPr>
          <p:nvPr>
            <p:ph type="title"/>
          </p:nvPr>
        </p:nvSpPr>
        <p:spPr/>
        <p:txBody>
          <a:bodyPr>
            <a:normAutofit fontScale="90000"/>
          </a:bodyPr>
          <a:lstStyle/>
          <a:p>
            <a:r>
              <a:rPr lang="tr-TR" b="1" cap="none" dirty="0">
                <a:latin typeface="Calibri Light" panose="020F0302020204030204"/>
              </a:rPr>
              <a:t> </a:t>
            </a:r>
            <a:r>
              <a:rPr lang="tr-TR" sz="3600" b="1" cap="none" dirty="0" err="1">
                <a:latin typeface="Calibri Light" panose="020F0302020204030204"/>
              </a:rPr>
              <a:t>After</a:t>
            </a:r>
            <a:r>
              <a:rPr lang="tr-TR" sz="3600" b="1" cap="none" dirty="0">
                <a:latin typeface="Calibri Light" panose="020F0302020204030204"/>
              </a:rPr>
              <a:t> </a:t>
            </a:r>
            <a:r>
              <a:rPr lang="tr-TR" sz="3600" b="1" cap="none" dirty="0" err="1">
                <a:latin typeface="Calibri Light" panose="020F0302020204030204"/>
              </a:rPr>
              <a:t>Brexit</a:t>
            </a:r>
            <a:r>
              <a:rPr lang="tr-TR" sz="3600" b="1" cap="none" dirty="0">
                <a:latin typeface="Calibri Light" panose="020F0302020204030204"/>
              </a:rPr>
              <a:t> </a:t>
            </a:r>
            <a:r>
              <a:rPr lang="tr-TR" b="1" cap="none" dirty="0">
                <a:latin typeface="Calibri Light" panose="020F0302020204030204"/>
              </a:rPr>
              <a:t/>
            </a:r>
            <a:br>
              <a:rPr lang="tr-TR" b="1" cap="none" dirty="0">
                <a:latin typeface="Calibri Light" panose="020F0302020204030204"/>
              </a:rPr>
            </a:br>
            <a:endParaRPr lang="tr-TR" dirty="0"/>
          </a:p>
        </p:txBody>
      </p:sp>
    </p:spTree>
    <p:extLst>
      <p:ext uri="{BB962C8B-B14F-4D97-AF65-F5344CB8AC3E}">
        <p14:creationId xmlns:p14="http://schemas.microsoft.com/office/powerpoint/2010/main" val="324112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581193" y="2289787"/>
            <a:ext cx="9922050" cy="3633047"/>
          </a:xfrm>
        </p:spPr>
        <p:txBody>
          <a:bodyPr>
            <a:normAutofit/>
          </a:bodyPr>
          <a:lstStyle/>
          <a:p>
            <a:pPr marL="285750" indent="-285750">
              <a:buFont typeface="Arial" panose="020B0604020202020204" pitchFamily="34" charset="0"/>
              <a:buChar char="•"/>
            </a:pPr>
            <a:r>
              <a:rPr lang="en-GB" sz="2400" dirty="0"/>
              <a:t>Access to 1257 hospitals in the UK, NHS &amp; Private</a:t>
            </a:r>
          </a:p>
          <a:p>
            <a:pPr marL="285750" indent="-285750">
              <a:buFont typeface="Arial" panose="020B0604020202020204" pitchFamily="34" charset="0"/>
              <a:buChar char="•"/>
            </a:pPr>
            <a:r>
              <a:rPr lang="en-GB" sz="2400" dirty="0"/>
              <a:t>86 Hospitals in Ireland</a:t>
            </a:r>
          </a:p>
          <a:p>
            <a:pPr marL="285750" indent="-285750">
              <a:buFont typeface="Arial" panose="020B0604020202020204" pitchFamily="34" charset="0"/>
              <a:buChar char="•"/>
            </a:pPr>
            <a:r>
              <a:rPr lang="en-GB" sz="2400" dirty="0"/>
              <a:t>Ready adoption of foreign brands</a:t>
            </a:r>
          </a:p>
          <a:p>
            <a:pPr marL="285750" indent="-285750">
              <a:buFont typeface="Arial" panose="020B0604020202020204" pitchFamily="34" charset="0"/>
              <a:buChar char="•"/>
            </a:pPr>
            <a:r>
              <a:rPr lang="en-GB" sz="2400" dirty="0"/>
              <a:t>Acceptance of CE branding</a:t>
            </a:r>
          </a:p>
          <a:p>
            <a:pPr marL="285750" indent="-285750">
              <a:buFont typeface="Arial" panose="020B0604020202020204" pitchFamily="34" charset="0"/>
              <a:buChar char="•"/>
            </a:pPr>
            <a:r>
              <a:rPr lang="en-GB" sz="2400" dirty="0"/>
              <a:t>Acceptable pricing giving favourable margins</a:t>
            </a:r>
          </a:p>
          <a:p>
            <a:endParaRPr lang="tr-TR" sz="2400" dirty="0"/>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7" name="Unvan 6"/>
          <p:cNvSpPr>
            <a:spLocks noGrp="1"/>
          </p:cNvSpPr>
          <p:nvPr>
            <p:ph type="title"/>
          </p:nvPr>
        </p:nvSpPr>
        <p:spPr/>
        <p:txBody>
          <a:bodyPr>
            <a:noAutofit/>
          </a:bodyPr>
          <a:lstStyle/>
          <a:p>
            <a:r>
              <a:rPr lang="tr-TR" sz="3200" b="1" cap="none" dirty="0">
                <a:latin typeface="Calibri Light" panose="020F0302020204030204"/>
              </a:rPr>
              <a:t>UK </a:t>
            </a:r>
            <a:r>
              <a:rPr lang="tr-TR" sz="3200" b="1" cap="none" dirty="0" err="1">
                <a:latin typeface="Calibri Light" panose="020F0302020204030204"/>
              </a:rPr>
              <a:t>Opportunities</a:t>
            </a:r>
            <a:r>
              <a:rPr lang="tr-TR" sz="3200" b="1" cap="none" dirty="0">
                <a:latin typeface="Calibri Light" panose="020F0302020204030204"/>
              </a:rPr>
              <a:t> </a:t>
            </a:r>
            <a:r>
              <a:rPr lang="tr-TR" sz="3200" b="1" cap="none" dirty="0" err="1">
                <a:latin typeface="Calibri Light" panose="020F0302020204030204"/>
              </a:rPr>
              <a:t>for</a:t>
            </a:r>
            <a:r>
              <a:rPr lang="tr-TR" sz="3200" b="1" cap="none" dirty="0">
                <a:latin typeface="Calibri Light" panose="020F0302020204030204"/>
              </a:rPr>
              <a:t> </a:t>
            </a:r>
            <a:r>
              <a:rPr lang="tr-TR" sz="3200" b="1" cap="none" dirty="0" err="1">
                <a:latin typeface="Calibri Light" panose="020F0302020204030204"/>
              </a:rPr>
              <a:t>Turkish</a:t>
            </a:r>
            <a:r>
              <a:rPr lang="tr-TR" sz="3200" b="1" cap="none" dirty="0">
                <a:latin typeface="Calibri Light" panose="020F0302020204030204"/>
              </a:rPr>
              <a:t> </a:t>
            </a:r>
            <a:r>
              <a:rPr lang="tr-TR" sz="3200" b="1" cap="none" dirty="0" err="1">
                <a:latin typeface="Calibri Light" panose="020F0302020204030204"/>
              </a:rPr>
              <a:t>Medical</a:t>
            </a:r>
            <a:r>
              <a:rPr lang="tr-TR" sz="3200" b="1" cap="none" dirty="0">
                <a:latin typeface="Calibri Light" panose="020F0302020204030204"/>
              </a:rPr>
              <a:t> Device </a:t>
            </a:r>
            <a:r>
              <a:rPr lang="tr-TR" sz="3200" b="1" cap="none" dirty="0" err="1">
                <a:latin typeface="Calibri Light" panose="020F0302020204030204"/>
              </a:rPr>
              <a:t>Companies</a:t>
            </a:r>
            <a:r>
              <a:rPr lang="tr-TR" sz="3200" b="1" cap="none" dirty="0">
                <a:latin typeface="Calibri Light" panose="020F0302020204030204"/>
              </a:rPr>
              <a:t> </a:t>
            </a:r>
            <a:br>
              <a:rPr lang="tr-TR" sz="3200" b="1" cap="none" dirty="0">
                <a:latin typeface="Calibri Light" panose="020F0302020204030204"/>
              </a:rPr>
            </a:br>
            <a:endParaRPr lang="tr-TR" sz="3200" dirty="0"/>
          </a:p>
        </p:txBody>
      </p:sp>
    </p:spTree>
    <p:extLst>
      <p:ext uri="{BB962C8B-B14F-4D97-AF65-F5344CB8AC3E}">
        <p14:creationId xmlns:p14="http://schemas.microsoft.com/office/powerpoint/2010/main" val="49006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581193" y="2289787"/>
            <a:ext cx="9922050" cy="3633047"/>
          </a:xfrm>
        </p:spPr>
        <p:txBody>
          <a:bodyPr>
            <a:normAutofit/>
          </a:bodyPr>
          <a:lstStyle/>
          <a:p>
            <a:pPr marL="285750" indent="-285750">
              <a:buFont typeface="Arial" panose="020B0604020202020204" pitchFamily="34" charset="0"/>
              <a:buChar char="•"/>
            </a:pPr>
            <a:r>
              <a:rPr lang="en-GB" sz="2000" dirty="0"/>
              <a:t>Language &amp; cultural difficulties</a:t>
            </a:r>
          </a:p>
          <a:p>
            <a:pPr marL="285750" indent="-285750">
              <a:buFont typeface="Arial" panose="020B0604020202020204" pitchFamily="34" charset="0"/>
              <a:buChar char="•"/>
            </a:pPr>
            <a:r>
              <a:rPr lang="en-GB" sz="2000" dirty="0"/>
              <a:t>In depth understanding &amp; market knowledge</a:t>
            </a:r>
          </a:p>
          <a:p>
            <a:pPr marL="285750" indent="-285750">
              <a:buFont typeface="Arial" panose="020B0604020202020204" pitchFamily="34" charset="0"/>
              <a:buChar char="•"/>
            </a:pPr>
            <a:r>
              <a:rPr lang="en-GB" sz="2000" dirty="0"/>
              <a:t>Personal contacts at Trust and NHS Supply Chain Level</a:t>
            </a:r>
          </a:p>
          <a:p>
            <a:pPr marL="285750" indent="-285750">
              <a:buFont typeface="Arial" panose="020B0604020202020204" pitchFamily="34" charset="0"/>
              <a:buChar char="•"/>
            </a:pPr>
            <a:r>
              <a:rPr lang="en-GB" sz="2000" dirty="0"/>
              <a:t>With </a:t>
            </a:r>
            <a:r>
              <a:rPr lang="en-GB" sz="2000" dirty="0" err="1"/>
              <a:t>Brexit</a:t>
            </a:r>
            <a:r>
              <a:rPr lang="en-GB" sz="2000" dirty="0"/>
              <a:t> necessary to have a UK Responsible person (UKRR) for Product Registrations</a:t>
            </a:r>
          </a:p>
          <a:p>
            <a:pPr marL="285750" indent="-285750">
              <a:buFont typeface="Arial" panose="020B0604020202020204" pitchFamily="34" charset="0"/>
              <a:buChar char="•"/>
            </a:pPr>
            <a:r>
              <a:rPr lang="en-GB" sz="2000" dirty="0"/>
              <a:t>Point of Contact for product queries either direct or through distributor/direct entity</a:t>
            </a:r>
          </a:p>
          <a:p>
            <a:pPr marL="285750" indent="-285750">
              <a:buFont typeface="Arial" panose="020B0604020202020204" pitchFamily="34" charset="0"/>
              <a:buChar char="•"/>
            </a:pPr>
            <a:r>
              <a:rPr lang="en-GB" sz="2000" dirty="0"/>
              <a:t>How to penetrate the market?</a:t>
            </a:r>
          </a:p>
          <a:p>
            <a:pPr marL="0" indent="0">
              <a:buNone/>
            </a:pPr>
            <a:endParaRPr lang="tr-TR" sz="2000" dirty="0"/>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7" name="Unvan 6"/>
          <p:cNvSpPr>
            <a:spLocks noGrp="1"/>
          </p:cNvSpPr>
          <p:nvPr>
            <p:ph type="title"/>
          </p:nvPr>
        </p:nvSpPr>
        <p:spPr/>
        <p:txBody>
          <a:bodyPr>
            <a:noAutofit/>
          </a:bodyPr>
          <a:lstStyle/>
          <a:p>
            <a:r>
              <a:rPr lang="tr-TR" sz="3200" b="1" cap="none" dirty="0" err="1">
                <a:latin typeface="Calibri Light" panose="020F0302020204030204"/>
              </a:rPr>
              <a:t>Obstacles</a:t>
            </a:r>
            <a:r>
              <a:rPr lang="tr-TR" sz="3200" b="1" cap="none" dirty="0">
                <a:latin typeface="Calibri Light" panose="020F0302020204030204"/>
              </a:rPr>
              <a:t> </a:t>
            </a:r>
            <a:r>
              <a:rPr lang="tr-TR" sz="3200" b="1" cap="none" dirty="0" err="1">
                <a:latin typeface="Calibri Light" panose="020F0302020204030204"/>
              </a:rPr>
              <a:t>for</a:t>
            </a:r>
            <a:r>
              <a:rPr lang="tr-TR" sz="3200" b="1" cap="none" dirty="0">
                <a:latin typeface="Calibri Light" panose="020F0302020204030204"/>
              </a:rPr>
              <a:t> </a:t>
            </a:r>
            <a:r>
              <a:rPr lang="tr-TR" sz="3200" b="1" cap="none" dirty="0" err="1">
                <a:latin typeface="Calibri Light" panose="020F0302020204030204"/>
              </a:rPr>
              <a:t>non</a:t>
            </a:r>
            <a:r>
              <a:rPr lang="tr-TR" sz="3200" b="1" cap="none" dirty="0">
                <a:latin typeface="Calibri Light" panose="020F0302020204030204"/>
              </a:rPr>
              <a:t>-UK </a:t>
            </a:r>
            <a:r>
              <a:rPr lang="tr-TR" sz="3200" b="1" cap="none" dirty="0" err="1">
                <a:latin typeface="Calibri Light" panose="020F0302020204030204"/>
              </a:rPr>
              <a:t>Companies</a:t>
            </a:r>
            <a:r>
              <a:rPr lang="tr-TR" sz="3200" b="1" cap="none" dirty="0">
                <a:latin typeface="Calibri Light" panose="020F0302020204030204"/>
              </a:rPr>
              <a:t/>
            </a:r>
            <a:br>
              <a:rPr lang="tr-TR" sz="3200" b="1" cap="none" dirty="0">
                <a:latin typeface="Calibri Light" panose="020F0302020204030204"/>
              </a:rPr>
            </a:br>
            <a:endParaRPr lang="tr-TR" sz="3200" dirty="0"/>
          </a:p>
        </p:txBody>
      </p:sp>
    </p:spTree>
    <p:extLst>
      <p:ext uri="{BB962C8B-B14F-4D97-AF65-F5344CB8AC3E}">
        <p14:creationId xmlns:p14="http://schemas.microsoft.com/office/powerpoint/2010/main" val="303451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778900" y="2250101"/>
            <a:ext cx="8006754" cy="4027132"/>
          </a:xfrm>
        </p:spPr>
        <p:txBody>
          <a:bodyPr>
            <a:normAutofit/>
          </a:bodyPr>
          <a:lstStyle/>
          <a:p>
            <a:r>
              <a:rPr lang="en-GB" sz="2000" dirty="0"/>
              <a:t>Having a </a:t>
            </a:r>
            <a:r>
              <a:rPr lang="en-GB" sz="2000" i="1" dirty="0"/>
              <a:t>nice </a:t>
            </a:r>
            <a:r>
              <a:rPr lang="en-GB" sz="2000" dirty="0"/>
              <a:t>product is not the key to </a:t>
            </a:r>
            <a:r>
              <a:rPr lang="en-GB" sz="2000" b="1" i="1" dirty="0"/>
              <a:t>successful and profitable</a:t>
            </a:r>
            <a:r>
              <a:rPr lang="en-GB" sz="2000" dirty="0"/>
              <a:t> sales in a foreign market.</a:t>
            </a:r>
          </a:p>
          <a:p>
            <a:r>
              <a:rPr lang="en-GB" sz="2000" dirty="0"/>
              <a:t>The Key is the appointment and management of the distributor/s selected to both promote and stock your products.</a:t>
            </a:r>
          </a:p>
          <a:p>
            <a:r>
              <a:rPr lang="en-GB" sz="2000" dirty="0"/>
              <a:t>Distributor management is vital from the initial product training through to </a:t>
            </a:r>
            <a:r>
              <a:rPr lang="en-GB" sz="2000" dirty="0" err="1"/>
              <a:t>workwiths</a:t>
            </a:r>
            <a:r>
              <a:rPr lang="en-GB" sz="2000" dirty="0"/>
              <a:t> with the distributor sales people. Having your product presented first over the other items carried by the distributor chosen!</a:t>
            </a:r>
          </a:p>
          <a:p>
            <a:r>
              <a:rPr lang="en-GB" sz="2000" dirty="0"/>
              <a:t>Brochures must be in English and if possible showing UK people in the pics this will enhance the image of the product rather than Chinese products which have poor English translations and feature Chinese people!</a:t>
            </a:r>
          </a:p>
          <a:p>
            <a:pPr marL="0" indent="0">
              <a:buNone/>
            </a:pPr>
            <a:endParaRPr lang="tr-TR" sz="2000" dirty="0"/>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7" name="Unvan 6"/>
          <p:cNvSpPr>
            <a:spLocks noGrp="1"/>
          </p:cNvSpPr>
          <p:nvPr>
            <p:ph type="title"/>
          </p:nvPr>
        </p:nvSpPr>
        <p:spPr>
          <a:xfrm>
            <a:off x="680047" y="865582"/>
            <a:ext cx="11029616" cy="988332"/>
          </a:xfrm>
        </p:spPr>
        <p:txBody>
          <a:bodyPr>
            <a:normAutofit fontScale="90000"/>
          </a:bodyPr>
          <a:lstStyle/>
          <a:p>
            <a:r>
              <a:rPr lang="tr-TR" b="1" cap="none" dirty="0">
                <a:latin typeface="Calibri Light" panose="020F0302020204030204"/>
              </a:rPr>
              <a:t/>
            </a:r>
            <a:br>
              <a:rPr lang="tr-TR" b="1" cap="none" dirty="0">
                <a:latin typeface="Calibri Light" panose="020F0302020204030204"/>
              </a:rPr>
            </a:br>
            <a:r>
              <a:rPr lang="tr-TR" sz="3600" b="1" cap="none" dirty="0">
                <a:latin typeface="Calibri Light" panose="020F0302020204030204"/>
              </a:rPr>
              <a:t>Road </a:t>
            </a:r>
            <a:r>
              <a:rPr lang="tr-TR" sz="3600" b="1" cap="none" dirty="0" err="1">
                <a:latin typeface="Calibri Light" panose="020F0302020204030204"/>
              </a:rPr>
              <a:t>to</a:t>
            </a:r>
            <a:r>
              <a:rPr lang="tr-TR" sz="3600" b="1" cap="none" dirty="0">
                <a:latin typeface="Calibri Light" panose="020F0302020204030204"/>
              </a:rPr>
              <a:t> </a:t>
            </a:r>
            <a:r>
              <a:rPr lang="tr-TR" sz="3600" b="1" cap="none" dirty="0" err="1">
                <a:latin typeface="Calibri Light" panose="020F0302020204030204"/>
              </a:rPr>
              <a:t>Success</a:t>
            </a:r>
            <a:r>
              <a:rPr lang="tr-TR" sz="3600" b="1" cap="none" dirty="0">
                <a:latin typeface="Calibri Light" panose="020F0302020204030204"/>
              </a:rPr>
              <a:t> </a:t>
            </a:r>
            <a:r>
              <a:rPr lang="tr-TR" sz="3100" b="1" cap="none" dirty="0">
                <a:latin typeface="Calibri Light" panose="020F0302020204030204"/>
              </a:rPr>
              <a:t/>
            </a:r>
            <a:br>
              <a:rPr lang="tr-TR" sz="3100" b="1" cap="none" dirty="0">
                <a:latin typeface="Calibri Light" panose="020F0302020204030204"/>
              </a:rPr>
            </a:br>
            <a:endParaRPr lang="tr-TR" sz="3100" dirty="0"/>
          </a:p>
        </p:txBody>
      </p:sp>
      <p:pic>
        <p:nvPicPr>
          <p:cNvPr id="2" name="Resim 1" descr="Doubt &lt;strong&gt;Success&lt;/strong&gt; &lt;strong&gt;Road&lt;/strong&gt; Sign Traffic · Free image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263" y="2929721"/>
            <a:ext cx="2438400" cy="1828800"/>
          </a:xfrm>
          <a:prstGeom prst="rect">
            <a:avLst/>
          </a:prstGeom>
        </p:spPr>
      </p:pic>
    </p:spTree>
    <p:extLst>
      <p:ext uri="{BB962C8B-B14F-4D97-AF65-F5344CB8AC3E}">
        <p14:creationId xmlns:p14="http://schemas.microsoft.com/office/powerpoint/2010/main" val="302991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778900" y="2250101"/>
            <a:ext cx="10478106" cy="3520504"/>
          </a:xfrm>
        </p:spPr>
        <p:txBody>
          <a:bodyPr>
            <a:normAutofit/>
          </a:bodyPr>
          <a:lstStyle/>
          <a:p>
            <a:r>
              <a:rPr lang="en-GB" sz="2400" b="1" dirty="0"/>
              <a:t>Routes to Market;</a:t>
            </a:r>
          </a:p>
          <a:p>
            <a:r>
              <a:rPr lang="en-GB" sz="2400" dirty="0"/>
              <a:t>Whilst web shops are a wonderful sales tool for hand held diagnostic products, first aid equipment, scales etc., it is not suited for the more complex products which require demonstrating, on loan/trial purposes.</a:t>
            </a:r>
          </a:p>
          <a:p>
            <a:r>
              <a:rPr lang="en-GB" sz="2400" dirty="0"/>
              <a:t>These more complex items still require a sales rep/clinical specialist to talk the end user through and to have some of these Hospitals as Key Opinion Leaders (KOL’s).</a:t>
            </a:r>
          </a:p>
          <a:p>
            <a:pPr marL="0" indent="0">
              <a:buNone/>
            </a:pPr>
            <a:endParaRPr lang="tr-TR" sz="2400" dirty="0"/>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7" name="Unvan 6"/>
          <p:cNvSpPr>
            <a:spLocks noGrp="1"/>
          </p:cNvSpPr>
          <p:nvPr>
            <p:ph type="title"/>
          </p:nvPr>
        </p:nvSpPr>
        <p:spPr>
          <a:xfrm>
            <a:off x="680047" y="865582"/>
            <a:ext cx="11029616" cy="988332"/>
          </a:xfrm>
        </p:spPr>
        <p:txBody>
          <a:bodyPr>
            <a:normAutofit fontScale="90000"/>
          </a:bodyPr>
          <a:lstStyle/>
          <a:p>
            <a:r>
              <a:rPr lang="tr-TR" b="1" cap="none" dirty="0">
                <a:latin typeface="Calibri Light" panose="020F0302020204030204"/>
              </a:rPr>
              <a:t/>
            </a:r>
            <a:br>
              <a:rPr lang="tr-TR" b="1" cap="none" dirty="0">
                <a:latin typeface="Calibri Light" panose="020F0302020204030204"/>
              </a:rPr>
            </a:br>
            <a:r>
              <a:rPr lang="tr-TR" sz="3100" b="1" cap="none" dirty="0">
                <a:latin typeface="Calibri Light" panose="020F0302020204030204"/>
              </a:rPr>
              <a:t>Road </a:t>
            </a:r>
            <a:r>
              <a:rPr lang="tr-TR" sz="3100" b="1" cap="none" dirty="0" err="1">
                <a:latin typeface="Calibri Light" panose="020F0302020204030204"/>
              </a:rPr>
              <a:t>to</a:t>
            </a:r>
            <a:r>
              <a:rPr lang="tr-TR" sz="3100" b="1" cap="none" dirty="0">
                <a:latin typeface="Calibri Light" panose="020F0302020204030204"/>
              </a:rPr>
              <a:t> </a:t>
            </a:r>
            <a:r>
              <a:rPr lang="tr-TR" sz="3100" b="1" cap="none" dirty="0" err="1">
                <a:latin typeface="Calibri Light" panose="020F0302020204030204"/>
              </a:rPr>
              <a:t>Success</a:t>
            </a:r>
            <a:r>
              <a:rPr lang="tr-TR" sz="3100" b="1" cap="none" dirty="0">
                <a:latin typeface="Calibri Light" panose="020F0302020204030204"/>
              </a:rPr>
              <a:t> </a:t>
            </a:r>
            <a:br>
              <a:rPr lang="tr-TR" sz="3100" b="1" cap="none" dirty="0">
                <a:latin typeface="Calibri Light" panose="020F0302020204030204"/>
              </a:rPr>
            </a:br>
            <a:endParaRPr lang="tr-TR" sz="3100" dirty="0"/>
          </a:p>
        </p:txBody>
      </p:sp>
    </p:spTree>
    <p:extLst>
      <p:ext uri="{BB962C8B-B14F-4D97-AF65-F5344CB8AC3E}">
        <p14:creationId xmlns:p14="http://schemas.microsoft.com/office/powerpoint/2010/main" val="33888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80047" y="2166371"/>
            <a:ext cx="7611337" cy="3616592"/>
          </a:xfrm>
          <a:solidFill>
            <a:schemeClr val="accent1">
              <a:lumMod val="75000"/>
            </a:schemeClr>
          </a:solidFill>
        </p:spPr>
        <p:txBody>
          <a:bodyPr>
            <a:normAutofit fontScale="850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tr-TR" sz="2000" dirty="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tr-TR" sz="2000" dirty="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600" dirty="0">
                <a:solidFill>
                  <a:schemeClr val="bg1"/>
                </a:solidFill>
                <a:ea typeface="Times New Roman" panose="02020603050405020304" pitchFamily="18" charset="0"/>
                <a:cs typeface="Times New Roman" panose="02020603050405020304" pitchFamily="18" charset="0"/>
              </a:rPr>
              <a:t>A detailed country analysis of where you want to be</a:t>
            </a:r>
            <a:endParaRPr lang="en-GB" sz="26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600" dirty="0">
                <a:solidFill>
                  <a:schemeClr val="bg1"/>
                </a:solidFill>
                <a:ea typeface="Times New Roman" panose="02020603050405020304" pitchFamily="18" charset="0"/>
                <a:cs typeface="Times New Roman" panose="02020603050405020304" pitchFamily="18" charset="0"/>
              </a:rPr>
              <a:t>Distributors who will purchase your products</a:t>
            </a:r>
            <a:endParaRPr lang="en-GB" sz="26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600" dirty="0">
                <a:solidFill>
                  <a:schemeClr val="bg1"/>
                </a:solidFill>
                <a:ea typeface="Times New Roman" panose="02020603050405020304" pitchFamily="18" charset="0"/>
                <a:cs typeface="Times New Roman" panose="02020603050405020304" pitchFamily="18" charset="0"/>
              </a:rPr>
              <a:t>A comprehensive distributor collaboration program to ensure point of sale and re-ordering</a:t>
            </a:r>
          </a:p>
          <a:p>
            <a:pPr marL="342900" lvl="0" indent="-342900">
              <a:lnSpc>
                <a:spcPct val="107000"/>
              </a:lnSpc>
              <a:spcAft>
                <a:spcPts val="800"/>
              </a:spcAft>
              <a:buSzPts val="1000"/>
              <a:buFont typeface="Symbol" panose="05050102010706020507" pitchFamily="18" charset="2"/>
              <a:buChar char=""/>
              <a:tabLst>
                <a:tab pos="457200" algn="l"/>
              </a:tabLst>
            </a:pPr>
            <a:r>
              <a:rPr lang="en-GB" sz="2600" dirty="0">
                <a:solidFill>
                  <a:schemeClr val="bg1"/>
                </a:solidFill>
                <a:ea typeface="Calibri" panose="020F0502020204030204" pitchFamily="34" charset="0"/>
                <a:cs typeface="Times New Roman" panose="02020603050405020304" pitchFamily="18" charset="0"/>
              </a:rPr>
              <a:t>A UKRP for registrations</a:t>
            </a:r>
          </a:p>
          <a:p>
            <a:pPr marL="342900" lvl="0" indent="-342900">
              <a:lnSpc>
                <a:spcPct val="107000"/>
              </a:lnSpc>
              <a:spcAft>
                <a:spcPts val="800"/>
              </a:spcAft>
              <a:buSzPts val="1000"/>
              <a:buFont typeface="Symbol" panose="05050102010706020507" pitchFamily="18" charset="2"/>
              <a:buChar char=""/>
              <a:tabLst>
                <a:tab pos="457200" algn="l"/>
              </a:tabLst>
            </a:pPr>
            <a:r>
              <a:rPr lang="en-GB" sz="2600" dirty="0">
                <a:solidFill>
                  <a:schemeClr val="bg1"/>
                </a:solidFill>
                <a:ea typeface="Times New Roman" panose="02020603050405020304" pitchFamily="18" charset="0"/>
                <a:cs typeface="Times New Roman" panose="02020603050405020304" pitchFamily="18" charset="0"/>
              </a:rPr>
              <a:t>A Clinical Specialist support program for Technical Products</a:t>
            </a:r>
          </a:p>
          <a:p>
            <a:pPr marL="342900" lvl="0" indent="-342900">
              <a:lnSpc>
                <a:spcPct val="107000"/>
              </a:lnSpc>
              <a:spcAft>
                <a:spcPts val="800"/>
              </a:spcAft>
              <a:buSzPts val="1000"/>
              <a:buFont typeface="Symbol" panose="05050102010706020507" pitchFamily="18" charset="2"/>
              <a:buChar char=""/>
              <a:tabLst>
                <a:tab pos="457200" algn="l"/>
              </a:tabLst>
            </a:pPr>
            <a:endParaRPr lang="en-GB" sz="2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tr-TR" sz="2000" dirty="0"/>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7" name="Unvan 6"/>
          <p:cNvSpPr>
            <a:spLocks noGrp="1"/>
          </p:cNvSpPr>
          <p:nvPr>
            <p:ph type="title"/>
          </p:nvPr>
        </p:nvSpPr>
        <p:spPr>
          <a:xfrm>
            <a:off x="680047" y="865582"/>
            <a:ext cx="11029616" cy="988332"/>
          </a:xfrm>
        </p:spPr>
        <p:txBody>
          <a:bodyPr>
            <a:normAutofit fontScale="90000"/>
          </a:bodyPr>
          <a:lstStyle/>
          <a:p>
            <a:r>
              <a:rPr lang="tr-TR" b="1" cap="none" dirty="0">
                <a:latin typeface="Calibri Light" panose="020F0302020204030204"/>
              </a:rPr>
              <a:t/>
            </a:r>
            <a:br>
              <a:rPr lang="tr-TR" b="1" cap="none" dirty="0">
                <a:latin typeface="Calibri Light" panose="020F0302020204030204"/>
              </a:rPr>
            </a:br>
            <a:r>
              <a:rPr lang="tr-TR" sz="3600" b="1" cap="none" dirty="0" err="1">
                <a:latin typeface="Calibri Light" panose="020F0302020204030204"/>
              </a:rPr>
              <a:t>Our</a:t>
            </a:r>
            <a:r>
              <a:rPr lang="tr-TR" sz="3600" b="1" cap="none" dirty="0">
                <a:latin typeface="Calibri Light" panose="020F0302020204030204"/>
              </a:rPr>
              <a:t> Solutions  </a:t>
            </a:r>
            <a:r>
              <a:rPr lang="tr-TR" sz="3100" b="1" cap="none" dirty="0">
                <a:latin typeface="Calibri Light" panose="020F0302020204030204"/>
              </a:rPr>
              <a:t/>
            </a:r>
            <a:br>
              <a:rPr lang="tr-TR" sz="3100" b="1" cap="none" dirty="0">
                <a:latin typeface="Calibri Light" panose="020F0302020204030204"/>
              </a:rPr>
            </a:br>
            <a:endParaRPr lang="tr-TR" sz="3100" dirty="0"/>
          </a:p>
        </p:txBody>
      </p:sp>
      <p:pic>
        <p:nvPicPr>
          <p:cNvPr id="5" name="Content Placeholder 3">
            <a:extLst>
              <a:ext uri="{FF2B5EF4-FFF2-40B4-BE49-F238E27FC236}">
                <a16:creationId xmlns:a16="http://schemas.microsoft.com/office/drawing/2014/main" id="{C611E2A2-685E-4575-965B-52543D9171B9}"/>
              </a:ext>
            </a:extLst>
          </p:cNvPr>
          <p:cNvPicPr>
            <a:picLocks noChangeAspect="1"/>
          </p:cNvPicPr>
          <p:nvPr/>
        </p:nvPicPr>
        <p:blipFill>
          <a:blip r:embed="rId3"/>
          <a:stretch>
            <a:fillRect/>
          </a:stretch>
        </p:blipFill>
        <p:spPr>
          <a:xfrm>
            <a:off x="8650057" y="3008249"/>
            <a:ext cx="2893932" cy="2119805"/>
          </a:xfrm>
          <a:prstGeom prst="rect">
            <a:avLst/>
          </a:prstGeom>
          <a:pattFill prst="diagBrick">
            <a:fgClr>
              <a:srgbClr val="F3F0E9"/>
            </a:fgClr>
            <a:bgClr>
              <a:schemeClr val="bg1"/>
            </a:bgClr>
          </a:pattFill>
        </p:spPr>
      </p:pic>
    </p:spTree>
    <p:extLst>
      <p:ext uri="{BB962C8B-B14F-4D97-AF65-F5344CB8AC3E}">
        <p14:creationId xmlns:p14="http://schemas.microsoft.com/office/powerpoint/2010/main" val="178476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80047" y="2250101"/>
            <a:ext cx="10354537" cy="3619358"/>
          </a:xfrm>
        </p:spPr>
        <p:txBody>
          <a:bodyPr>
            <a:normAutofit/>
          </a:bodyPr>
          <a:lstStyle/>
          <a:p>
            <a:r>
              <a:rPr lang="en-GB" sz="2400" dirty="0"/>
              <a:t>As we have seen by the numbers presented at the beginning of this presentation The UK &amp; Ireland offer a huge potential in a market that has a ready acceptance of foreign products and more importantly has just signed a FTA worth nearly £19bn with Turkey.</a:t>
            </a:r>
          </a:p>
          <a:p>
            <a:r>
              <a:rPr lang="tr-TR" sz="2400" dirty="0" err="1"/>
              <a:t>We</a:t>
            </a:r>
            <a:r>
              <a:rPr lang="en-GB" sz="2400" dirty="0"/>
              <a:t> offer Turkish companies a unique range of service offerings which will make market entry substantially easier therefore leading to a more managed plan resulting in increased bottom line earnings.</a:t>
            </a:r>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7" name="Unvan 6"/>
          <p:cNvSpPr>
            <a:spLocks noGrp="1"/>
          </p:cNvSpPr>
          <p:nvPr>
            <p:ph type="title"/>
          </p:nvPr>
        </p:nvSpPr>
        <p:spPr>
          <a:xfrm>
            <a:off x="680047" y="865582"/>
            <a:ext cx="11029616" cy="988332"/>
          </a:xfrm>
        </p:spPr>
        <p:txBody>
          <a:bodyPr>
            <a:normAutofit fontScale="90000"/>
          </a:bodyPr>
          <a:lstStyle/>
          <a:p>
            <a:r>
              <a:rPr lang="tr-TR" b="1" cap="none" dirty="0">
                <a:latin typeface="Calibri Light" panose="020F0302020204030204"/>
              </a:rPr>
              <a:t/>
            </a:r>
            <a:br>
              <a:rPr lang="tr-TR" b="1" cap="none" dirty="0">
                <a:latin typeface="Calibri Light" panose="020F0302020204030204"/>
              </a:rPr>
            </a:br>
            <a:r>
              <a:rPr lang="tr-TR" sz="3600" b="1" cap="none" dirty="0" err="1">
                <a:latin typeface="Calibri Light" panose="020F0302020204030204"/>
              </a:rPr>
              <a:t>Concluding</a:t>
            </a:r>
            <a:r>
              <a:rPr lang="tr-TR" sz="3600" b="1" cap="none" dirty="0">
                <a:latin typeface="Calibri Light" panose="020F0302020204030204"/>
              </a:rPr>
              <a:t> </a:t>
            </a:r>
            <a:r>
              <a:rPr lang="tr-TR" sz="3600" b="1" cap="none" dirty="0" err="1">
                <a:latin typeface="Calibri Light" panose="020F0302020204030204"/>
              </a:rPr>
              <a:t>Remarks</a:t>
            </a:r>
            <a:r>
              <a:rPr lang="tr-TR" sz="3600" b="1" cap="none" dirty="0">
                <a:latin typeface="Calibri Light" panose="020F0302020204030204"/>
              </a:rPr>
              <a:t> </a:t>
            </a:r>
            <a:r>
              <a:rPr lang="tr-TR" sz="3100" b="1" cap="none" dirty="0">
                <a:latin typeface="Calibri Light" panose="020F0302020204030204"/>
              </a:rPr>
              <a:t/>
            </a:r>
            <a:br>
              <a:rPr lang="tr-TR" sz="3100" b="1" cap="none" dirty="0">
                <a:latin typeface="Calibri Light" panose="020F0302020204030204"/>
              </a:rPr>
            </a:br>
            <a:endParaRPr lang="tr-TR" sz="3100" dirty="0"/>
          </a:p>
        </p:txBody>
      </p:sp>
    </p:spTree>
    <p:extLst>
      <p:ext uri="{BB962C8B-B14F-4D97-AF65-F5344CB8AC3E}">
        <p14:creationId xmlns:p14="http://schemas.microsoft.com/office/powerpoint/2010/main" val="232508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Dikdörtgen 9">
            <a:extLst>
              <a:ext uri="{FF2B5EF4-FFF2-40B4-BE49-F238E27FC236}">
                <a16:creationId xmlns:a16="http://schemas.microsoft.com/office/drawing/2014/main" id="{379F11E2-8BA5-4C5C-AE7C-361E5EA011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5" name="Resim 4">
            <a:extLst>
              <a:ext uri="{FF2B5EF4-FFF2-40B4-BE49-F238E27FC236}">
                <a16:creationId xmlns:a16="http://schemas.microsoft.com/office/drawing/2014/main" id="{A21EA617-6D48-425F-97A8-7FEC82C8F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22" y="723899"/>
            <a:ext cx="7498616" cy="5516645"/>
          </a:xfrm>
          <a:prstGeom prst="rect">
            <a:avLst/>
          </a:prstGeom>
        </p:spPr>
      </p:pic>
      <p:sp>
        <p:nvSpPr>
          <p:cNvPr id="12" name="Dikdörtgen 11">
            <a:extLst>
              <a:ext uri="{FF2B5EF4-FFF2-40B4-BE49-F238E27FC236}">
                <a16:creationId xmlns:a16="http://schemas.microsoft.com/office/drawing/2014/main" id="{7C00E1DA-EC7C-40FC-95E3-11FDCD2E42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0F87E73C-2B1A-4602-BFBE-CFE1E55D9B38}"/>
              </a:ext>
            </a:extLst>
          </p:cNvPr>
          <p:cNvSpPr>
            <a:spLocks noGrp="1"/>
          </p:cNvSpPr>
          <p:nvPr>
            <p:ph type="ctrTitle"/>
          </p:nvPr>
        </p:nvSpPr>
        <p:spPr>
          <a:xfrm>
            <a:off x="8296275" y="1725132"/>
            <a:ext cx="3081576" cy="1121763"/>
          </a:xfrm>
        </p:spPr>
        <p:txBody>
          <a:bodyPr rtlCol="0">
            <a:normAutofit/>
          </a:bodyPr>
          <a:lstStyle/>
          <a:p>
            <a:pPr algn="ctr" rtl="0"/>
            <a:r>
              <a:rPr lang="tr-TR" dirty="0" err="1">
                <a:solidFill>
                  <a:srgbClr val="FFFFFF"/>
                </a:solidFill>
              </a:rPr>
              <a:t>Thank</a:t>
            </a:r>
            <a:r>
              <a:rPr lang="tr-TR" dirty="0">
                <a:solidFill>
                  <a:srgbClr val="FFFFFF"/>
                </a:solidFill>
              </a:rPr>
              <a:t> </a:t>
            </a:r>
            <a:r>
              <a:rPr lang="tr-TR" dirty="0" err="1">
                <a:solidFill>
                  <a:srgbClr val="FFFFFF"/>
                </a:solidFill>
              </a:rPr>
              <a:t>you</a:t>
            </a:r>
            <a:r>
              <a:rPr lang="tr-TR" dirty="0">
                <a:solidFill>
                  <a:srgbClr val="FFFFFF"/>
                </a:solidFill>
              </a:rPr>
              <a:t> </a:t>
            </a:r>
          </a:p>
        </p:txBody>
      </p:sp>
      <p:sp>
        <p:nvSpPr>
          <p:cNvPr id="3" name="Alt Başlık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endParaRPr lang="tr-TR" dirty="0">
              <a:solidFill>
                <a:schemeClr val="bg2"/>
              </a:solidFill>
            </a:endParaRPr>
          </a:p>
          <a:p>
            <a:pPr rtl="0"/>
            <a:endParaRPr lang="tr-TR" dirty="0">
              <a:solidFill>
                <a:schemeClr val="bg2"/>
              </a:solidFill>
            </a:endParaRPr>
          </a:p>
          <a:p>
            <a:pPr rtl="0"/>
            <a:r>
              <a:rPr lang="tr-TR" b="1" dirty="0" err="1">
                <a:solidFill>
                  <a:schemeClr val="bg2"/>
                </a:solidFill>
              </a:rPr>
              <a:t>Vera</a:t>
            </a:r>
            <a:r>
              <a:rPr lang="tr-TR" b="1" dirty="0">
                <a:solidFill>
                  <a:schemeClr val="bg2"/>
                </a:solidFill>
              </a:rPr>
              <a:t> global LTD</a:t>
            </a:r>
            <a:r>
              <a:rPr lang="tr-TR" dirty="0">
                <a:solidFill>
                  <a:schemeClr val="bg2"/>
                </a:solidFill>
              </a:rPr>
              <a:t>.</a:t>
            </a:r>
          </a:p>
          <a:p>
            <a:pPr rtl="0"/>
            <a:r>
              <a:rPr lang="tr-TR" sz="1200" dirty="0">
                <a:solidFill>
                  <a:schemeClr val="bg2"/>
                </a:solidFill>
              </a:rPr>
              <a:t>Nw67lj , </a:t>
            </a:r>
            <a:r>
              <a:rPr lang="tr-TR" sz="1200" dirty="0" err="1">
                <a:solidFill>
                  <a:schemeClr val="bg2"/>
                </a:solidFill>
              </a:rPr>
              <a:t>london</a:t>
            </a:r>
            <a:r>
              <a:rPr lang="tr-TR" sz="1200" dirty="0">
                <a:solidFill>
                  <a:schemeClr val="bg2"/>
                </a:solidFill>
              </a:rPr>
              <a:t> </a:t>
            </a:r>
            <a:r>
              <a:rPr lang="tr-TR" sz="1200" dirty="0" err="1">
                <a:solidFill>
                  <a:schemeClr val="bg2"/>
                </a:solidFill>
              </a:rPr>
              <a:t>uk</a:t>
            </a:r>
            <a:r>
              <a:rPr lang="tr-TR" sz="1200" dirty="0">
                <a:solidFill>
                  <a:schemeClr val="bg2"/>
                </a:solidFill>
              </a:rPr>
              <a:t> </a:t>
            </a:r>
          </a:p>
          <a:p>
            <a:pPr rtl="0"/>
            <a:r>
              <a:rPr lang="tr-TR" sz="1200" dirty="0">
                <a:solidFill>
                  <a:schemeClr val="bg2"/>
                </a:solidFill>
              </a:rPr>
              <a:t>Tel : </a:t>
            </a:r>
            <a:r>
              <a:rPr lang="en-GB" sz="1200" dirty="0">
                <a:solidFill>
                  <a:schemeClr val="bg2"/>
                </a:solidFill>
              </a:rPr>
              <a:t>+44 (</a:t>
            </a:r>
            <a:r>
              <a:rPr lang="tr-TR" sz="1200" dirty="0">
                <a:solidFill>
                  <a:schemeClr val="bg2"/>
                </a:solidFill>
              </a:rPr>
              <a:t>0</a:t>
            </a:r>
            <a:r>
              <a:rPr lang="en-GB" sz="1200" dirty="0">
                <a:solidFill>
                  <a:schemeClr val="bg2"/>
                </a:solidFill>
              </a:rPr>
              <a:t>) </a:t>
            </a:r>
            <a:r>
              <a:rPr lang="tr-TR" sz="1200" dirty="0">
                <a:solidFill>
                  <a:schemeClr val="bg2"/>
                </a:solidFill>
              </a:rPr>
              <a:t>2075 619 671</a:t>
            </a:r>
          </a:p>
          <a:p>
            <a:pPr rtl="0"/>
            <a:r>
              <a:rPr lang="tr-TR" sz="1200" dirty="0">
                <a:solidFill>
                  <a:schemeClr val="bg2"/>
                </a:solidFill>
              </a:rPr>
              <a:t>www. Veraglobal.co.uk</a:t>
            </a:r>
          </a:p>
          <a:p>
            <a:pPr rtl="0"/>
            <a:r>
              <a:rPr lang="tr-TR" sz="1200" dirty="0">
                <a:solidFill>
                  <a:schemeClr val="bg2"/>
                </a:solidFill>
              </a:rPr>
              <a:t>Info@veraglobal.co.uk</a:t>
            </a:r>
          </a:p>
        </p:txBody>
      </p:sp>
      <p:grpSp>
        <p:nvGrpSpPr>
          <p:cNvPr id="14" name="Grup 13">
            <a:extLst>
              <a:ext uri="{FF2B5EF4-FFF2-40B4-BE49-F238E27FC236}">
                <a16:creationId xmlns:a16="http://schemas.microsoft.com/office/drawing/2014/main" id="{9A421166-2996-41A7-B094-AE5316F347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Dikdörtgen 14">
              <a:extLst>
                <a:ext uri="{FF2B5EF4-FFF2-40B4-BE49-F238E27FC236}">
                  <a16:creationId xmlns:a16="http://schemas.microsoft.com/office/drawing/2014/main" id="{FDBB1B92-A3EB-43E4-8FAB-D20E8ED14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Dikdörtgen 15">
              <a:extLst>
                <a:ext uri="{FF2B5EF4-FFF2-40B4-BE49-F238E27FC236}">
                  <a16:creationId xmlns:a16="http://schemas.microsoft.com/office/drawing/2014/main" id="{3F3972F4-FE7E-48EA-AAD8-9BE5750A66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Dikdörtgen 16">
              <a:extLst>
                <a:ext uri="{FF2B5EF4-FFF2-40B4-BE49-F238E27FC236}">
                  <a16:creationId xmlns:a16="http://schemas.microsoft.com/office/drawing/2014/main" id="{221614E5-870B-4D5E-A43B-8FF7E53234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13" name="Resim 12" descr="metin içeren bir resim&#10;&#10;Açıklama otomatik olarak oluşturuldu"/>
          <p:cNvPicPr/>
          <p:nvPr/>
        </p:nvPicPr>
        <p:blipFill>
          <a:blip r:embed="rId4">
            <a:extLst>
              <a:ext uri="{28A0092B-C50C-407E-A947-70E740481C1C}">
                <a14:useLocalDpi xmlns:a14="http://schemas.microsoft.com/office/drawing/2010/main" val="0"/>
              </a:ext>
            </a:extLst>
          </a:blip>
          <a:srcRect/>
          <a:stretch>
            <a:fillRect/>
          </a:stretch>
        </p:blipFill>
        <p:spPr bwMode="auto">
          <a:xfrm>
            <a:off x="274163" y="6134101"/>
            <a:ext cx="2705100" cy="666750"/>
          </a:xfrm>
          <a:prstGeom prst="rect">
            <a:avLst/>
          </a:prstGeom>
          <a:noFill/>
          <a:ln>
            <a:noFill/>
          </a:ln>
        </p:spPr>
      </p:pic>
    </p:spTree>
    <p:extLst>
      <p:ext uri="{BB962C8B-B14F-4D97-AF65-F5344CB8AC3E}">
        <p14:creationId xmlns:p14="http://schemas.microsoft.com/office/powerpoint/2010/main" val="350134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Uk</a:t>
            </a:r>
            <a:r>
              <a:rPr lang="tr-TR" dirty="0"/>
              <a:t> </a:t>
            </a:r>
            <a:r>
              <a:rPr lang="tr-TR" dirty="0" err="1"/>
              <a:t>and</a:t>
            </a:r>
            <a:r>
              <a:rPr lang="tr-TR" dirty="0"/>
              <a:t> </a:t>
            </a:r>
            <a:r>
              <a:rPr lang="tr-TR" dirty="0" err="1"/>
              <a:t>roı</a:t>
            </a:r>
            <a:r>
              <a:rPr lang="tr-TR" dirty="0"/>
              <a:t/>
            </a:r>
            <a:br>
              <a:rPr lang="tr-TR" dirty="0"/>
            </a:br>
            <a:endParaRPr lang="tr-TR" dirty="0"/>
          </a:p>
        </p:txBody>
      </p:sp>
      <p:pic>
        <p:nvPicPr>
          <p:cNvPr id="5" name="Picture Placeholder 5" descr="Map&#10;&#10;Description automatically generated">
            <a:extLst>
              <a:ext uri="{FF2B5EF4-FFF2-40B4-BE49-F238E27FC236}">
                <a16:creationId xmlns:a16="http://schemas.microsoft.com/office/drawing/2014/main" id="{872A39FC-9687-4518-BC7F-5B5E73F045F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1992" r="-1" b="-1"/>
          <a:stretch/>
        </p:blipFill>
        <p:spPr>
          <a:xfrm>
            <a:off x="581193" y="2067008"/>
            <a:ext cx="3262015" cy="434322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6" name="Text Placeholder 3">
            <a:extLst>
              <a:ext uri="{FF2B5EF4-FFF2-40B4-BE49-F238E27FC236}">
                <a16:creationId xmlns:a16="http://schemas.microsoft.com/office/drawing/2014/main" id="{475C4FBC-39DB-44D6-974B-E705893C297F}"/>
              </a:ext>
            </a:extLst>
          </p:cNvPr>
          <p:cNvSpPr>
            <a:spLocks noGrp="1"/>
          </p:cNvSpPr>
          <p:nvPr>
            <p:ph sz="half" idx="2"/>
          </p:nvPr>
        </p:nvSpPr>
        <p:spPr/>
        <p:txBody>
          <a:bodyPr>
            <a:normAutofit/>
          </a:bodyPr>
          <a:lstStyle/>
          <a:p>
            <a:r>
              <a:rPr lang="en-GB" b="1" dirty="0"/>
              <a:t>UK Population 70m</a:t>
            </a:r>
          </a:p>
          <a:p>
            <a:r>
              <a:rPr lang="en-GB" b="1" dirty="0"/>
              <a:t>Ireland Population 5m</a:t>
            </a:r>
          </a:p>
          <a:p>
            <a:r>
              <a:rPr lang="en-GB" b="1" dirty="0">
                <a:solidFill>
                  <a:srgbClr val="FF0000"/>
                </a:solidFill>
              </a:rPr>
              <a:t>GDP 2020 UK £2.17Trillion</a:t>
            </a:r>
          </a:p>
          <a:p>
            <a:r>
              <a:rPr lang="en-GB" b="1" dirty="0">
                <a:solidFill>
                  <a:srgbClr val="FF0000"/>
                </a:solidFill>
              </a:rPr>
              <a:t>GDP 2020 Ireland $447Bn</a:t>
            </a:r>
          </a:p>
          <a:p>
            <a:r>
              <a:rPr lang="en-GB" b="1" dirty="0"/>
              <a:t>Turkey Population 83.2m</a:t>
            </a:r>
          </a:p>
          <a:p>
            <a:r>
              <a:rPr lang="en-GB" b="1" dirty="0"/>
              <a:t>GDP 2020 Turkey $650Bn</a:t>
            </a:r>
          </a:p>
        </p:txBody>
      </p:sp>
      <p:pic>
        <p:nvPicPr>
          <p:cNvPr id="7" name="Resim 6" descr="metin içeren bir resim&#10;&#10;Açıklama otomatik olarak oluşturuldu"/>
          <p:cNvPicPr/>
          <p:nvPr/>
        </p:nvPicPr>
        <p:blipFill>
          <a:blip r:embed="rId4">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Tree>
    <p:extLst>
      <p:ext uri="{BB962C8B-B14F-4D97-AF65-F5344CB8AC3E}">
        <p14:creationId xmlns:p14="http://schemas.microsoft.com/office/powerpoint/2010/main" val="91131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1" y="702156"/>
            <a:ext cx="11029616" cy="900401"/>
          </a:xfrm>
        </p:spPr>
        <p:txBody>
          <a:bodyPr>
            <a:normAutofit fontScale="90000"/>
          </a:bodyPr>
          <a:lstStyle/>
          <a:p>
            <a:r>
              <a:rPr lang="tr-TR" sz="3600" b="1" cap="none" dirty="0" err="1">
                <a:latin typeface="Calibri Light" panose="020F0302020204030204"/>
              </a:rPr>
              <a:t>Health</a:t>
            </a:r>
            <a:r>
              <a:rPr lang="tr-TR" sz="3600" b="1" cap="none" dirty="0">
                <a:latin typeface="Calibri Light" panose="020F0302020204030204"/>
              </a:rPr>
              <a:t> </a:t>
            </a:r>
            <a:r>
              <a:rPr lang="tr-TR" sz="3600" b="1" cap="none" dirty="0" err="1">
                <a:latin typeface="Calibri Light" panose="020F0302020204030204"/>
              </a:rPr>
              <a:t>System</a:t>
            </a:r>
            <a:r>
              <a:rPr lang="tr-TR" sz="3600" b="1" cap="none" dirty="0">
                <a:latin typeface="Calibri Light" panose="020F0302020204030204"/>
              </a:rPr>
              <a:t> </a:t>
            </a:r>
            <a:r>
              <a:rPr lang="tr-TR" sz="3600" b="1" cap="none" dirty="0" err="1">
                <a:latin typeface="Calibri Light" panose="020F0302020204030204"/>
              </a:rPr>
              <a:t>Overview</a:t>
            </a:r>
            <a:r>
              <a:rPr lang="en-US" sz="3600" b="1" cap="none" dirty="0">
                <a:latin typeface="Calibri Light" panose="020F0302020204030204"/>
              </a:rPr>
              <a:t/>
            </a:r>
            <a:br>
              <a:rPr lang="en-US" sz="3600" b="1" cap="none" dirty="0">
                <a:latin typeface="Calibri Light" panose="020F0302020204030204"/>
              </a:rPr>
            </a:br>
            <a:r>
              <a:rPr lang="tr-TR" b="1" cap="none" dirty="0" err="1">
                <a:latin typeface="Calibri Light" panose="020F0302020204030204"/>
              </a:rPr>
              <a:t>Uk</a:t>
            </a:r>
            <a:r>
              <a:rPr lang="tr-TR" b="1" cap="none" dirty="0">
                <a:latin typeface="Calibri Light" panose="020F0302020204030204"/>
              </a:rPr>
              <a:t> </a:t>
            </a:r>
            <a:r>
              <a:rPr lang="tr-TR" b="1" cap="none" dirty="0" err="1">
                <a:latin typeface="Calibri Light" panose="020F0302020204030204"/>
              </a:rPr>
              <a:t>Health</a:t>
            </a:r>
            <a:r>
              <a:rPr lang="tr-TR" b="1" cap="none" dirty="0">
                <a:latin typeface="Calibri Light" panose="020F0302020204030204"/>
              </a:rPr>
              <a:t> </a:t>
            </a:r>
            <a:r>
              <a:rPr lang="tr-TR" b="1" cap="none" dirty="0" err="1">
                <a:latin typeface="Calibri Light" panose="020F0302020204030204"/>
              </a:rPr>
              <a:t>Expenditure</a:t>
            </a:r>
            <a:endParaRPr lang="tr-TR" dirty="0"/>
          </a:p>
        </p:txBody>
      </p:sp>
      <p:sp>
        <p:nvSpPr>
          <p:cNvPr id="3" name="İçerik Yer Tutucusu 2"/>
          <p:cNvSpPr>
            <a:spLocks noGrp="1"/>
          </p:cNvSpPr>
          <p:nvPr>
            <p:ph idx="1"/>
          </p:nvPr>
        </p:nvSpPr>
        <p:spPr>
          <a:xfrm>
            <a:off x="402084" y="2138283"/>
            <a:ext cx="3660870" cy="4192024"/>
          </a:xfrm>
        </p:spPr>
        <p:txBody>
          <a:bodyPr>
            <a:normAutofit fontScale="92500" lnSpcReduction="10000"/>
          </a:bodyPr>
          <a:lstStyle/>
          <a:p>
            <a:pPr fontAlgn="base">
              <a:lnSpc>
                <a:spcPct val="120000"/>
              </a:lnSpc>
            </a:pPr>
            <a:r>
              <a:rPr lang="en-US" dirty="0">
                <a:latin typeface="Arial Narrow" panose="020B0606020202030204" pitchFamily="34" charset="0"/>
              </a:rPr>
              <a:t>Total current healthcare expenditure in </a:t>
            </a:r>
            <a:r>
              <a:rPr lang="en-US" b="1" dirty="0">
                <a:latin typeface="Arial Narrow" panose="020B0606020202030204" pitchFamily="34" charset="0"/>
              </a:rPr>
              <a:t>2018 was £214.4 billion</a:t>
            </a:r>
            <a:r>
              <a:rPr lang="tr-TR" b="1" dirty="0">
                <a:latin typeface="Arial Narrow" panose="020B0606020202030204" pitchFamily="34" charset="0"/>
              </a:rPr>
              <a:t> ($</a:t>
            </a:r>
            <a:r>
              <a:rPr lang="en-US" b="1" dirty="0">
                <a:latin typeface="Arial Narrow" panose="020B0606020202030204" pitchFamily="34" charset="0"/>
              </a:rPr>
              <a:t>2</a:t>
            </a:r>
            <a:r>
              <a:rPr lang="tr-TR" b="1" dirty="0">
                <a:latin typeface="Arial Narrow" panose="020B0606020202030204" pitchFamily="34" charset="0"/>
              </a:rPr>
              <a:t>7</a:t>
            </a:r>
            <a:r>
              <a:rPr lang="en-US" b="1" dirty="0">
                <a:latin typeface="Arial Narrow" panose="020B0606020202030204" pitchFamily="34" charset="0"/>
              </a:rPr>
              <a:t>4.</a:t>
            </a:r>
            <a:r>
              <a:rPr lang="tr-TR" b="1" dirty="0">
                <a:latin typeface="Arial Narrow" panose="020B0606020202030204" pitchFamily="34" charset="0"/>
              </a:rPr>
              <a:t>3 </a:t>
            </a:r>
            <a:r>
              <a:rPr lang="tr-TR" b="1" dirty="0" err="1">
                <a:latin typeface="Arial Narrow" panose="020B0606020202030204" pitchFamily="34" charset="0"/>
              </a:rPr>
              <a:t>billions</a:t>
            </a:r>
            <a:r>
              <a:rPr lang="tr-TR" b="1" dirty="0">
                <a:latin typeface="Arial Narrow" panose="020B0606020202030204" pitchFamily="34" charset="0"/>
              </a:rPr>
              <a:t>) </a:t>
            </a:r>
            <a:r>
              <a:rPr lang="en-US" b="1" dirty="0">
                <a:latin typeface="Arial Narrow" panose="020B0606020202030204" pitchFamily="34" charset="0"/>
              </a:rPr>
              <a:t>, equating to £3</a:t>
            </a:r>
            <a:r>
              <a:rPr lang="tr-TR" b="1" dirty="0">
                <a:latin typeface="Arial Narrow" panose="020B0606020202030204" pitchFamily="34" charset="0"/>
              </a:rPr>
              <a:t>,</a:t>
            </a:r>
            <a:r>
              <a:rPr lang="en-US" b="1" dirty="0">
                <a:latin typeface="Arial Narrow" panose="020B0606020202030204" pitchFamily="34" charset="0"/>
              </a:rPr>
              <a:t>227 </a:t>
            </a:r>
            <a:r>
              <a:rPr lang="tr-TR" b="1" dirty="0">
                <a:latin typeface="Arial Narrow" panose="020B0606020202030204" pitchFamily="34" charset="0"/>
              </a:rPr>
              <a:t>($4,130) </a:t>
            </a:r>
            <a:r>
              <a:rPr lang="en-US" b="1" dirty="0">
                <a:latin typeface="Arial Narrow" panose="020B0606020202030204" pitchFamily="34" charset="0"/>
              </a:rPr>
              <a:t>per person.</a:t>
            </a:r>
          </a:p>
          <a:p>
            <a:pPr fontAlgn="base">
              <a:lnSpc>
                <a:spcPct val="120000"/>
              </a:lnSpc>
            </a:pPr>
            <a:r>
              <a:rPr lang="en-US" dirty="0">
                <a:latin typeface="Arial Narrow" panose="020B0606020202030204" pitchFamily="34" charset="0"/>
              </a:rPr>
              <a:t>Total current healthcare expenditure in the UK accounted for </a:t>
            </a:r>
            <a:r>
              <a:rPr lang="en-US" b="1" dirty="0">
                <a:latin typeface="Arial Narrow" panose="020B0606020202030204" pitchFamily="34" charset="0"/>
              </a:rPr>
              <a:t>10.0% of gross domestic product (GDP) </a:t>
            </a:r>
            <a:r>
              <a:rPr lang="en-US" dirty="0">
                <a:latin typeface="Arial Narrow" panose="020B0606020202030204" pitchFamily="34" charset="0"/>
              </a:rPr>
              <a:t>in 2018, compared with 9.8% in 2017 and 6.9% in 1997.</a:t>
            </a:r>
          </a:p>
          <a:p>
            <a:pPr fontAlgn="base">
              <a:lnSpc>
                <a:spcPct val="120000"/>
              </a:lnSpc>
            </a:pPr>
            <a:r>
              <a:rPr lang="en-US" b="1" dirty="0">
                <a:latin typeface="Arial Narrow" panose="020B0606020202030204" pitchFamily="34" charset="0"/>
              </a:rPr>
              <a:t>Government-financed healthcare </a:t>
            </a:r>
            <a:r>
              <a:rPr lang="en-US" dirty="0">
                <a:latin typeface="Arial Narrow" panose="020B0606020202030204" pitchFamily="34" charset="0"/>
              </a:rPr>
              <a:t>expenditure was </a:t>
            </a:r>
            <a:r>
              <a:rPr lang="en-US" b="1" dirty="0">
                <a:latin typeface="Arial Narrow" panose="020B0606020202030204" pitchFamily="34" charset="0"/>
              </a:rPr>
              <a:t>£166.7 billion in 2018, accounting for 78% of total healthcare spending.</a:t>
            </a:r>
          </a:p>
          <a:p>
            <a:endParaRPr lang="tr-TR" dirty="0"/>
          </a:p>
        </p:txBody>
      </p:sp>
      <p:graphicFrame>
        <p:nvGraphicFramePr>
          <p:cNvPr id="4" name="Table 5">
            <a:extLst>
              <a:ext uri="{FF2B5EF4-FFF2-40B4-BE49-F238E27FC236}">
                <a16:creationId xmlns:a16="http://schemas.microsoft.com/office/drawing/2014/main" id="{5BF1AB07-E64E-4F65-B314-EE26BFA5A708}"/>
              </a:ext>
            </a:extLst>
          </p:cNvPr>
          <p:cNvGraphicFramePr>
            <a:graphicFrameLocks noGrp="1"/>
          </p:cNvGraphicFramePr>
          <p:nvPr>
            <p:extLst>
              <p:ext uri="{D42A27DB-BD31-4B8C-83A1-F6EECF244321}">
                <p14:modId xmlns:p14="http://schemas.microsoft.com/office/powerpoint/2010/main" val="1793310263"/>
              </p:ext>
            </p:extLst>
          </p:nvPr>
        </p:nvGraphicFramePr>
        <p:xfrm>
          <a:off x="4675695" y="1988772"/>
          <a:ext cx="6935112" cy="4218348"/>
        </p:xfrm>
        <a:graphic>
          <a:graphicData uri="http://schemas.openxmlformats.org/drawingml/2006/table">
            <a:tbl>
              <a:tblPr/>
              <a:tblGrid>
                <a:gridCol w="5722972">
                  <a:extLst>
                    <a:ext uri="{9D8B030D-6E8A-4147-A177-3AD203B41FA5}">
                      <a16:colId xmlns:a16="http://schemas.microsoft.com/office/drawing/2014/main" val="2069797245"/>
                    </a:ext>
                  </a:extLst>
                </a:gridCol>
                <a:gridCol w="1212140">
                  <a:extLst>
                    <a:ext uri="{9D8B030D-6E8A-4147-A177-3AD203B41FA5}">
                      <a16:colId xmlns:a16="http://schemas.microsoft.com/office/drawing/2014/main" val="2146342504"/>
                    </a:ext>
                  </a:extLst>
                </a:gridCol>
              </a:tblGrid>
              <a:tr h="281516">
                <a:tc>
                  <a:txBody>
                    <a:bodyPr/>
                    <a:lstStyle/>
                    <a:p>
                      <a:pPr algn="l" fontAlgn="b"/>
                      <a:r>
                        <a:rPr lang="tr-TR" sz="1600" b="1" i="0" u="none" strike="noStrike" dirty="0" err="1">
                          <a:solidFill>
                            <a:srgbClr val="000000"/>
                          </a:solidFill>
                          <a:effectLst/>
                          <a:latin typeface="Arial Narrow" panose="020B0606020202030204" pitchFamily="34" charset="0"/>
                        </a:rPr>
                        <a:t>Physicians</a:t>
                      </a:r>
                      <a:endParaRPr lang="tr-TR" sz="16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dirty="0">
                          <a:solidFill>
                            <a:srgbClr val="000000"/>
                          </a:solidFill>
                          <a:effectLst/>
                          <a:latin typeface="Arial Narrow" panose="020B0606020202030204" pitchFamily="34" charset="0"/>
                        </a:rPr>
                        <a:t>         242.638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585601181"/>
                  </a:ext>
                </a:extLst>
              </a:tr>
              <a:tr h="281516">
                <a:tc>
                  <a:txBody>
                    <a:bodyPr/>
                    <a:lstStyle/>
                    <a:p>
                      <a:pPr algn="l" fontAlgn="b"/>
                      <a:r>
                        <a:rPr lang="tr-TR" sz="1600" b="1" i="0" u="none" strike="noStrike" dirty="0">
                          <a:solidFill>
                            <a:srgbClr val="000000"/>
                          </a:solidFill>
                          <a:effectLst/>
                          <a:latin typeface="Arial Narrow" panose="020B0606020202030204" pitchFamily="34" charset="0"/>
                        </a:rPr>
                        <a:t>General </a:t>
                      </a:r>
                      <a:r>
                        <a:rPr lang="tr-TR" sz="1600" b="1" i="0" u="none" strike="noStrike" dirty="0" err="1">
                          <a:solidFill>
                            <a:srgbClr val="000000"/>
                          </a:solidFill>
                          <a:effectLst/>
                          <a:latin typeface="Arial Narrow" panose="020B0606020202030204" pitchFamily="34" charset="0"/>
                        </a:rPr>
                        <a:t>Practioners</a:t>
                      </a:r>
                      <a:r>
                        <a:rPr lang="tr-TR" sz="1600" b="1" i="0" u="none" strike="noStrike" dirty="0">
                          <a:solidFill>
                            <a:srgbClr val="000000"/>
                          </a:solidFill>
                          <a:effectLst/>
                          <a:latin typeface="Arial Narrow" panose="020B0606020202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dirty="0">
                          <a:solidFill>
                            <a:srgbClr val="000000"/>
                          </a:solidFill>
                          <a:effectLst/>
                          <a:latin typeface="Arial Narrow" panose="020B0606020202030204" pitchFamily="34" charset="0"/>
                        </a:rPr>
                        <a:t>           49.569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3707999218"/>
                  </a:ext>
                </a:extLst>
              </a:tr>
              <a:tr h="281516">
                <a:tc>
                  <a:txBody>
                    <a:bodyPr/>
                    <a:lstStyle/>
                    <a:p>
                      <a:pPr algn="l" fontAlgn="b"/>
                      <a:r>
                        <a:rPr lang="en-US" sz="1600" b="1" i="0" u="none" strike="noStrike" dirty="0">
                          <a:solidFill>
                            <a:srgbClr val="000000"/>
                          </a:solidFill>
                          <a:effectLst/>
                          <a:latin typeface="Arial Narrow" panose="020B0606020202030204" pitchFamily="34" charset="0"/>
                        </a:rPr>
                        <a:t>Density per 1 000 population (head 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3,67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1883381090"/>
                  </a:ext>
                </a:extLst>
              </a:tr>
              <a:tr h="281516">
                <a:tc>
                  <a:txBody>
                    <a:bodyPr/>
                    <a:lstStyle/>
                    <a:p>
                      <a:pPr algn="l" fontAlgn="b"/>
                      <a:r>
                        <a:rPr lang="tr-TR" sz="1600" b="1" i="0" u="none" strike="noStrike" dirty="0" err="1">
                          <a:solidFill>
                            <a:srgbClr val="000000"/>
                          </a:solidFill>
                          <a:effectLst/>
                          <a:latin typeface="Arial Narrow" panose="020B0606020202030204" pitchFamily="34" charset="0"/>
                        </a:rPr>
                        <a:t>Dentists</a:t>
                      </a:r>
                      <a:endParaRPr lang="tr-TR" sz="1600" b="1" i="0" u="none" strike="noStrike" dirty="0">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35.000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3970577543"/>
                  </a:ext>
                </a:extLst>
              </a:tr>
              <a:tr h="281516">
                <a:tc>
                  <a:txBody>
                    <a:bodyPr/>
                    <a:lstStyle/>
                    <a:p>
                      <a:pPr algn="l" fontAlgn="b"/>
                      <a:r>
                        <a:rPr lang="tr-TR" sz="1600" b="1" i="0" u="none" strike="noStrike">
                          <a:solidFill>
                            <a:srgbClr val="000000"/>
                          </a:solidFill>
                          <a:effectLst/>
                          <a:latin typeface="Arial Narrow" panose="020B0606020202030204" pitchFamily="34" charset="0"/>
                        </a:rPr>
                        <a:t>Pharmacists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59.704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2272777559"/>
                  </a:ext>
                </a:extLst>
              </a:tr>
              <a:tr h="281516">
                <a:tc>
                  <a:txBody>
                    <a:bodyPr/>
                    <a:lstStyle/>
                    <a:p>
                      <a:pPr algn="l" fontAlgn="b"/>
                      <a:r>
                        <a:rPr lang="tr-TR" sz="1600" b="1" i="0" u="none" strike="noStrike">
                          <a:solidFill>
                            <a:srgbClr val="000000"/>
                          </a:solidFill>
                          <a:effectLst/>
                          <a:latin typeface="Arial Narrow" panose="020B0606020202030204" pitchFamily="34" charset="0"/>
                        </a:rPr>
                        <a:t># of Hospitlas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1.910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1677825066"/>
                  </a:ext>
                </a:extLst>
              </a:tr>
              <a:tr h="241796">
                <a:tc>
                  <a:txBody>
                    <a:bodyPr/>
                    <a:lstStyle/>
                    <a:p>
                      <a:pPr algn="l" fontAlgn="b"/>
                      <a:r>
                        <a:rPr lang="tr-TR" sz="1600" b="1" i="0" u="none" strike="noStrike">
                          <a:solidFill>
                            <a:srgbClr val="000000"/>
                          </a:solidFill>
                          <a:effectLst/>
                          <a:latin typeface="Arial Narrow" panose="020B0606020202030204" pitchFamily="34" charset="0"/>
                        </a:rPr>
                        <a:t># of Publicly Owned Hospitals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endParaRPr lang="tr-TR" sz="1600" b="1"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3147114152"/>
                  </a:ext>
                </a:extLst>
              </a:tr>
              <a:tr h="281516">
                <a:tc>
                  <a:txBody>
                    <a:bodyPr/>
                    <a:lstStyle/>
                    <a:p>
                      <a:pPr algn="l" fontAlgn="b"/>
                      <a:r>
                        <a:rPr lang="tr-TR" sz="1600" b="1" i="0" u="none" strike="noStrike">
                          <a:solidFill>
                            <a:srgbClr val="000000"/>
                          </a:solidFill>
                          <a:effectLst/>
                          <a:latin typeface="Arial Narrow" panose="020B0606020202030204" pitchFamily="34" charset="0"/>
                        </a:rPr>
                        <a:t># of Hospital Beds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167.589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2060292437"/>
                  </a:ext>
                </a:extLst>
              </a:tr>
              <a:tr h="281516">
                <a:tc>
                  <a:txBody>
                    <a:bodyPr/>
                    <a:lstStyle/>
                    <a:p>
                      <a:pPr algn="l" fontAlgn="b"/>
                      <a:r>
                        <a:rPr lang="en-US" sz="1600" b="1" i="0" u="none" strike="noStrike" dirty="0">
                          <a:solidFill>
                            <a:srgbClr val="000000"/>
                          </a:solidFill>
                          <a:effectLst/>
                          <a:latin typeface="Arial Narrow" panose="020B0606020202030204" pitchFamily="34" charset="0"/>
                        </a:rPr>
                        <a:t>Hospital employment-to-bed ratio (head 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7,83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61336691"/>
                  </a:ext>
                </a:extLst>
              </a:tr>
              <a:tr h="241796">
                <a:tc>
                  <a:txBody>
                    <a:bodyPr/>
                    <a:lstStyle/>
                    <a:p>
                      <a:pPr algn="l" fontAlgn="b"/>
                      <a:r>
                        <a:rPr lang="tr-TR" sz="1600" b="1" i="0" u="none" strike="noStrike">
                          <a:solidFill>
                            <a:srgbClr val="000000"/>
                          </a:solidFill>
                          <a:effectLst/>
                          <a:latin typeface="Arial Narrow" panose="020B0606020202030204" pitchFamily="34" charset="0"/>
                        </a:rPr>
                        <a:t>Medical Technology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endParaRPr lang="tr-TR" sz="1600" b="1" i="0" u="none" strike="noStrike">
                        <a:solidFill>
                          <a:srgbClr val="000000"/>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2039387928"/>
                  </a:ext>
                </a:extLst>
              </a:tr>
              <a:tr h="281516">
                <a:tc>
                  <a:txBody>
                    <a:bodyPr/>
                    <a:lstStyle/>
                    <a:p>
                      <a:pPr algn="l" fontAlgn="b"/>
                      <a:r>
                        <a:rPr lang="tr-TR" sz="1600" b="1" i="0" u="none" strike="noStrike">
                          <a:solidFill>
                            <a:srgbClr val="000000"/>
                          </a:solidFill>
                          <a:effectLst/>
                          <a:latin typeface="Arial Narrow" panose="020B0606020202030204" pitchFamily="34" charset="0"/>
                        </a:rPr>
                        <a:t># of CT Scanners</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610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846858908"/>
                  </a:ext>
                </a:extLst>
              </a:tr>
              <a:tr h="281516">
                <a:tc>
                  <a:txBody>
                    <a:bodyPr/>
                    <a:lstStyle/>
                    <a:p>
                      <a:pPr algn="l" fontAlgn="b"/>
                      <a:r>
                        <a:rPr lang="tr-TR" sz="1600" b="1" i="0" u="none" strike="noStrike">
                          <a:solidFill>
                            <a:srgbClr val="000000"/>
                          </a:solidFill>
                          <a:effectLst/>
                          <a:latin typeface="Arial Narrow" panose="020B0606020202030204" pitchFamily="34" charset="0"/>
                        </a:rPr>
                        <a:t># of MR Imaging Units</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12.820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1544304800"/>
                  </a:ext>
                </a:extLst>
              </a:tr>
              <a:tr h="281516">
                <a:tc>
                  <a:txBody>
                    <a:bodyPr/>
                    <a:lstStyle/>
                    <a:p>
                      <a:pPr algn="l" fontAlgn="b"/>
                      <a:r>
                        <a:rPr lang="tr-TR" sz="1600" b="1" i="0" u="none" strike="noStrike">
                          <a:solidFill>
                            <a:srgbClr val="000000"/>
                          </a:solidFill>
                          <a:effectLst/>
                          <a:latin typeface="Arial Narrow" panose="020B0606020202030204" pitchFamily="34" charset="0"/>
                        </a:rPr>
                        <a:t># of PET Scanners</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121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505432436"/>
                  </a:ext>
                </a:extLst>
              </a:tr>
              <a:tr h="333426">
                <a:tc>
                  <a:txBody>
                    <a:bodyPr/>
                    <a:lstStyle/>
                    <a:p>
                      <a:pPr algn="l" fontAlgn="b"/>
                      <a:r>
                        <a:rPr lang="tr-TR" sz="1600" b="1" i="0" u="none" strike="noStrike">
                          <a:solidFill>
                            <a:srgbClr val="000000"/>
                          </a:solidFill>
                          <a:effectLst/>
                          <a:latin typeface="Arial Narrow" panose="020B0606020202030204" pitchFamily="34" charset="0"/>
                        </a:rPr>
                        <a:t># of Mamamgraphs</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a:solidFill>
                            <a:srgbClr val="000000"/>
                          </a:solidFill>
                          <a:effectLst/>
                          <a:latin typeface="Arial Narrow" panose="020B0606020202030204" pitchFamily="34" charset="0"/>
                        </a:rPr>
                        <a:t>                 634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2269595587"/>
                  </a:ext>
                </a:extLst>
              </a:tr>
              <a:tr h="281516">
                <a:tc>
                  <a:txBody>
                    <a:bodyPr/>
                    <a:lstStyle/>
                    <a:p>
                      <a:pPr algn="l" fontAlgn="b"/>
                      <a:r>
                        <a:rPr lang="tr-TR" sz="1600" b="1" i="0" u="none" strike="noStrike">
                          <a:solidFill>
                            <a:srgbClr val="000000"/>
                          </a:solidFill>
                          <a:effectLst/>
                          <a:latin typeface="Arial Narrow" panose="020B0606020202030204" pitchFamily="34" charset="0"/>
                        </a:rPr>
                        <a:t># of Radiation Theraphy Equipment</a:t>
                      </a:r>
                    </a:p>
                  </a:txBody>
                  <a:tcPr marL="17145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tc>
                  <a:txBody>
                    <a:bodyPr/>
                    <a:lstStyle/>
                    <a:p>
                      <a:pPr algn="r" fontAlgn="b"/>
                      <a:r>
                        <a:rPr lang="tr-TR" sz="1600" b="1" i="0" u="none" strike="noStrike" dirty="0">
                          <a:solidFill>
                            <a:srgbClr val="000000"/>
                          </a:solidFill>
                          <a:effectLst/>
                          <a:latin typeface="Arial Narrow" panose="020B0606020202030204" pitchFamily="34" charset="0"/>
                        </a:rPr>
                        <a:t>                 536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68000"/>
                      </a:srgbClr>
                    </a:solidFill>
                  </a:tcPr>
                </a:tc>
                <a:extLst>
                  <a:ext uri="{0D108BD9-81ED-4DB2-BD59-A6C34878D82A}">
                    <a16:rowId xmlns:a16="http://schemas.microsoft.com/office/drawing/2014/main" val="736748331"/>
                  </a:ext>
                </a:extLst>
              </a:tr>
            </a:tbl>
          </a:graphicData>
        </a:graphic>
      </p:graphicFrame>
      <p:sp>
        <p:nvSpPr>
          <p:cNvPr id="5" name="TextBox 6">
            <a:extLst>
              <a:ext uri="{FF2B5EF4-FFF2-40B4-BE49-F238E27FC236}">
                <a16:creationId xmlns:a16="http://schemas.microsoft.com/office/drawing/2014/main" id="{0B497823-A246-4E20-A2F2-A99AD49F8D89}"/>
              </a:ext>
            </a:extLst>
          </p:cNvPr>
          <p:cNvSpPr txBox="1"/>
          <p:nvPr/>
        </p:nvSpPr>
        <p:spPr>
          <a:xfrm>
            <a:off x="306727" y="6507431"/>
            <a:ext cx="5669868" cy="276999"/>
          </a:xfrm>
          <a:prstGeom prst="rect">
            <a:avLst/>
          </a:prstGeom>
          <a:noFill/>
        </p:spPr>
        <p:txBody>
          <a:bodyPr wrap="square" rtlCol="0">
            <a:spAutoFit/>
          </a:bodyPr>
          <a:lstStyle/>
          <a:p>
            <a:r>
              <a:rPr lang="tr-TR" sz="1200" dirty="0">
                <a:latin typeface="Arial Narrow" panose="020B0606020202030204" pitchFamily="34" charset="0"/>
              </a:rPr>
              <a:t>Source : OECD </a:t>
            </a:r>
            <a:r>
              <a:rPr lang="tr-TR" sz="1200" dirty="0" err="1">
                <a:latin typeface="Arial Narrow" panose="020B0606020202030204" pitchFamily="34" charset="0"/>
              </a:rPr>
              <a:t>Health</a:t>
            </a:r>
            <a:r>
              <a:rPr lang="tr-TR" sz="1200" dirty="0">
                <a:latin typeface="Arial Narrow" panose="020B0606020202030204" pitchFamily="34" charset="0"/>
              </a:rPr>
              <a:t> </a:t>
            </a:r>
            <a:r>
              <a:rPr lang="tr-TR" sz="1200" dirty="0" err="1">
                <a:latin typeface="Arial Narrow" panose="020B0606020202030204" pitchFamily="34" charset="0"/>
              </a:rPr>
              <a:t>Statistics</a:t>
            </a:r>
            <a:r>
              <a:rPr lang="tr-TR" sz="1200" dirty="0">
                <a:latin typeface="Arial Narrow" panose="020B0606020202030204" pitchFamily="34" charset="0"/>
              </a:rPr>
              <a:t> </a:t>
            </a:r>
            <a:r>
              <a:rPr lang="tr-TR" sz="1200" dirty="0">
                <a:latin typeface="Arial Narrow" panose="020B0606020202030204" pitchFamily="34" charset="0"/>
                <a:hlinkClick r:id="rId2"/>
              </a:rPr>
              <a:t>https://stats.oecd.org/Index.aspx?ThemeTreeId=9#</a:t>
            </a:r>
            <a:endParaRPr lang="tr-TR" sz="1200" dirty="0">
              <a:latin typeface="Arial Narrow" panose="020B0606020202030204" pitchFamily="34" charset="0"/>
            </a:endParaRPr>
          </a:p>
        </p:txBody>
      </p:sp>
      <p:pic>
        <p:nvPicPr>
          <p:cNvPr id="6" name="Resim 5" descr="metin içeren bir resim&#10;&#10;Açıklama otomatik olarak oluşturuldu"/>
          <p:cNvPicPr/>
          <p:nvPr/>
        </p:nvPicPr>
        <p:blipFill>
          <a:blip r:embed="rId3">
            <a:extLst>
              <a:ext uri="{28A0092B-C50C-407E-A947-70E740481C1C}">
                <a14:useLocalDpi xmlns:a14="http://schemas.microsoft.com/office/drawing/2010/main" val="0"/>
              </a:ext>
            </a:extLst>
          </a:blip>
          <a:srcRect/>
          <a:stretch>
            <a:fillRect/>
          </a:stretch>
        </p:blipFill>
        <p:spPr bwMode="auto">
          <a:xfrm>
            <a:off x="9662473" y="6330307"/>
            <a:ext cx="1948334" cy="454123"/>
          </a:xfrm>
          <a:prstGeom prst="rect">
            <a:avLst/>
          </a:prstGeom>
          <a:noFill/>
          <a:ln>
            <a:noFill/>
          </a:ln>
        </p:spPr>
      </p:pic>
    </p:spTree>
    <p:extLst>
      <p:ext uri="{BB962C8B-B14F-4D97-AF65-F5344CB8AC3E}">
        <p14:creationId xmlns:p14="http://schemas.microsoft.com/office/powerpoint/2010/main" val="228363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702156"/>
            <a:ext cx="11029616" cy="900401"/>
          </a:xfrm>
        </p:spPr>
        <p:txBody>
          <a:bodyPr>
            <a:normAutofit fontScale="90000"/>
          </a:bodyPr>
          <a:lstStyle/>
          <a:p>
            <a:r>
              <a:rPr lang="tr-TR" sz="3600" b="1" cap="none" dirty="0" err="1">
                <a:latin typeface="Calibri Light" panose="020F0302020204030204"/>
              </a:rPr>
              <a:t>Health</a:t>
            </a:r>
            <a:r>
              <a:rPr lang="tr-TR" sz="3600" b="1" cap="none" dirty="0">
                <a:latin typeface="Calibri Light" panose="020F0302020204030204"/>
              </a:rPr>
              <a:t> </a:t>
            </a:r>
            <a:r>
              <a:rPr lang="tr-TR" sz="3600" b="1" cap="none" dirty="0" err="1">
                <a:latin typeface="Calibri Light" panose="020F0302020204030204"/>
              </a:rPr>
              <a:t>System</a:t>
            </a:r>
            <a:r>
              <a:rPr lang="tr-TR" sz="3600" b="1" cap="none" dirty="0">
                <a:latin typeface="Calibri Light" panose="020F0302020204030204"/>
              </a:rPr>
              <a:t> </a:t>
            </a:r>
            <a:r>
              <a:rPr lang="tr-TR" sz="3600" b="1" cap="none" dirty="0" err="1">
                <a:latin typeface="Calibri Light" panose="020F0302020204030204"/>
              </a:rPr>
              <a:t>Overview</a:t>
            </a:r>
            <a:r>
              <a:rPr lang="en-US" sz="3600" b="1" cap="none" dirty="0">
                <a:latin typeface="Calibri Light" panose="020F0302020204030204"/>
              </a:rPr>
              <a:t/>
            </a:r>
            <a:br>
              <a:rPr lang="en-US" sz="3600" b="1" cap="none" dirty="0">
                <a:latin typeface="Calibri Light" panose="020F0302020204030204"/>
              </a:rPr>
            </a:br>
            <a:r>
              <a:rPr lang="tr-TR" b="1" cap="none" dirty="0" err="1">
                <a:latin typeface="Calibri Light" panose="020F0302020204030204"/>
              </a:rPr>
              <a:t>Uk</a:t>
            </a:r>
            <a:r>
              <a:rPr lang="tr-TR" b="1" cap="none" dirty="0">
                <a:latin typeface="Calibri Light" panose="020F0302020204030204"/>
              </a:rPr>
              <a:t> </a:t>
            </a:r>
            <a:r>
              <a:rPr lang="tr-TR" b="1" cap="none" dirty="0" err="1">
                <a:latin typeface="Calibri Light" panose="020F0302020204030204"/>
              </a:rPr>
              <a:t>Health</a:t>
            </a:r>
            <a:r>
              <a:rPr lang="tr-TR" b="1" cap="none" dirty="0">
                <a:latin typeface="Calibri Light" panose="020F0302020204030204"/>
              </a:rPr>
              <a:t> </a:t>
            </a:r>
            <a:r>
              <a:rPr lang="tr-TR" b="1" cap="none" dirty="0" err="1">
                <a:latin typeface="Calibri Light" panose="020F0302020204030204"/>
              </a:rPr>
              <a:t>Statistics</a:t>
            </a:r>
            <a:r>
              <a:rPr lang="tr-TR" b="1" cap="none" dirty="0">
                <a:latin typeface="Calibri Light" panose="020F0302020204030204"/>
              </a:rPr>
              <a:t> : Main </a:t>
            </a:r>
            <a:r>
              <a:rPr lang="tr-TR" b="1" cap="none" dirty="0" err="1">
                <a:latin typeface="Calibri Light" panose="020F0302020204030204"/>
              </a:rPr>
              <a:t>Figures</a:t>
            </a:r>
            <a:r>
              <a:rPr lang="tr-TR" b="1" cap="none" dirty="0">
                <a:latin typeface="Calibri Light" panose="020F0302020204030204"/>
              </a:rPr>
              <a:t>  </a:t>
            </a:r>
            <a:endParaRPr lang="tr-TR" dirty="0"/>
          </a:p>
        </p:txBody>
      </p:sp>
      <p:sp>
        <p:nvSpPr>
          <p:cNvPr id="5" name="TextBox 6">
            <a:extLst>
              <a:ext uri="{FF2B5EF4-FFF2-40B4-BE49-F238E27FC236}">
                <a16:creationId xmlns:a16="http://schemas.microsoft.com/office/drawing/2014/main" id="{0B497823-A246-4E20-A2F2-A99AD49F8D89}"/>
              </a:ext>
            </a:extLst>
          </p:cNvPr>
          <p:cNvSpPr txBox="1"/>
          <p:nvPr/>
        </p:nvSpPr>
        <p:spPr>
          <a:xfrm>
            <a:off x="306727" y="6507431"/>
            <a:ext cx="5669868" cy="276999"/>
          </a:xfrm>
          <a:prstGeom prst="rect">
            <a:avLst/>
          </a:prstGeom>
          <a:noFill/>
        </p:spPr>
        <p:txBody>
          <a:bodyPr wrap="square" rtlCol="0">
            <a:spAutoFit/>
          </a:bodyPr>
          <a:lstStyle/>
          <a:p>
            <a:r>
              <a:rPr lang="tr-TR" sz="1200" dirty="0">
                <a:latin typeface="Arial Narrow" panose="020B0606020202030204" pitchFamily="34" charset="0"/>
              </a:rPr>
              <a:t>Source : OECD </a:t>
            </a:r>
            <a:r>
              <a:rPr lang="tr-TR" sz="1200" dirty="0" err="1">
                <a:latin typeface="Arial Narrow" panose="020B0606020202030204" pitchFamily="34" charset="0"/>
              </a:rPr>
              <a:t>Health</a:t>
            </a:r>
            <a:r>
              <a:rPr lang="tr-TR" sz="1200" dirty="0">
                <a:latin typeface="Arial Narrow" panose="020B0606020202030204" pitchFamily="34" charset="0"/>
              </a:rPr>
              <a:t> </a:t>
            </a:r>
            <a:r>
              <a:rPr lang="tr-TR" sz="1200" dirty="0" err="1">
                <a:latin typeface="Arial Narrow" panose="020B0606020202030204" pitchFamily="34" charset="0"/>
              </a:rPr>
              <a:t>Statistics</a:t>
            </a:r>
            <a:r>
              <a:rPr lang="tr-TR" sz="1200" dirty="0">
                <a:latin typeface="Arial Narrow" panose="020B0606020202030204" pitchFamily="34" charset="0"/>
              </a:rPr>
              <a:t> </a:t>
            </a:r>
            <a:r>
              <a:rPr lang="tr-TR" sz="1200" dirty="0">
                <a:latin typeface="Arial Narrow" panose="020B0606020202030204" pitchFamily="34" charset="0"/>
                <a:hlinkClick r:id="rId2"/>
              </a:rPr>
              <a:t>https://stats.oecd.org/Index.aspx?ThemeTreeId=9#</a:t>
            </a:r>
            <a:endParaRPr lang="tr-TR" sz="1200" dirty="0">
              <a:latin typeface="Arial Narrow" panose="020B0606020202030204" pitchFamily="34" charset="0"/>
            </a:endParaRPr>
          </a:p>
        </p:txBody>
      </p:sp>
      <p:pic>
        <p:nvPicPr>
          <p:cNvPr id="6" name="Resim 5" descr="metin içeren bir resim&#10;&#10;Açıklama otomatik olarak oluşturuldu"/>
          <p:cNvPicPr/>
          <p:nvPr/>
        </p:nvPicPr>
        <p:blipFill>
          <a:blip r:embed="rId3">
            <a:extLst>
              <a:ext uri="{28A0092B-C50C-407E-A947-70E740481C1C}">
                <a14:useLocalDpi xmlns:a14="http://schemas.microsoft.com/office/drawing/2010/main" val="0"/>
              </a:ext>
            </a:extLst>
          </a:blip>
          <a:srcRect/>
          <a:stretch>
            <a:fillRect/>
          </a:stretch>
        </p:blipFill>
        <p:spPr bwMode="auto">
          <a:xfrm>
            <a:off x="9662473" y="6330307"/>
            <a:ext cx="1948334" cy="454123"/>
          </a:xfrm>
          <a:prstGeom prst="rect">
            <a:avLst/>
          </a:prstGeom>
          <a:noFill/>
          <a:ln>
            <a:noFill/>
          </a:ln>
        </p:spPr>
      </p:pic>
      <p:graphicFrame>
        <p:nvGraphicFramePr>
          <p:cNvPr id="8" name="Table 2">
            <a:extLst>
              <a:ext uri="{FF2B5EF4-FFF2-40B4-BE49-F238E27FC236}">
                <a16:creationId xmlns:a16="http://schemas.microsoft.com/office/drawing/2014/main" id="{F4C10F07-1385-4D06-835C-3709347AEF99}"/>
              </a:ext>
            </a:extLst>
          </p:cNvPr>
          <p:cNvGraphicFramePr>
            <a:graphicFrameLocks noGrp="1"/>
          </p:cNvGraphicFramePr>
          <p:nvPr>
            <p:extLst>
              <p:ext uri="{D42A27DB-BD31-4B8C-83A1-F6EECF244321}">
                <p14:modId xmlns:p14="http://schemas.microsoft.com/office/powerpoint/2010/main" val="3518545373"/>
              </p:ext>
            </p:extLst>
          </p:nvPr>
        </p:nvGraphicFramePr>
        <p:xfrm>
          <a:off x="455800" y="2023511"/>
          <a:ext cx="6043853" cy="4051194"/>
        </p:xfrm>
        <a:graphic>
          <a:graphicData uri="http://schemas.openxmlformats.org/drawingml/2006/table">
            <a:tbl>
              <a:tblPr/>
              <a:tblGrid>
                <a:gridCol w="4944268">
                  <a:extLst>
                    <a:ext uri="{9D8B030D-6E8A-4147-A177-3AD203B41FA5}">
                      <a16:colId xmlns:a16="http://schemas.microsoft.com/office/drawing/2014/main" val="2138722599"/>
                    </a:ext>
                  </a:extLst>
                </a:gridCol>
                <a:gridCol w="1099585">
                  <a:extLst>
                    <a:ext uri="{9D8B030D-6E8A-4147-A177-3AD203B41FA5}">
                      <a16:colId xmlns:a16="http://schemas.microsoft.com/office/drawing/2014/main" val="2252975698"/>
                    </a:ext>
                  </a:extLst>
                </a:gridCol>
              </a:tblGrid>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Public</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Health</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Expenditures</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77,10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1187688485"/>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Voluntary</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Health</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Expenditures</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4,50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2083850223"/>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Out</a:t>
                      </a:r>
                      <a:r>
                        <a:rPr lang="tr-TR" sz="1600" b="1" i="0" u="none" strike="noStrike" kern="1200" dirty="0">
                          <a:solidFill>
                            <a:srgbClr val="000000"/>
                          </a:solidFill>
                          <a:effectLst/>
                          <a:latin typeface="Arial Narrow" panose="020B0606020202030204" pitchFamily="34" charset="0"/>
                          <a:ea typeface="+mn-ea"/>
                          <a:cs typeface="+mn-cs"/>
                        </a:rPr>
                        <a:t>-of Pocket </a:t>
                      </a:r>
                      <a:r>
                        <a:rPr lang="tr-TR" sz="1600" b="1" i="0" u="none" strike="noStrike" kern="1200" dirty="0" err="1">
                          <a:solidFill>
                            <a:srgbClr val="000000"/>
                          </a:solidFill>
                          <a:effectLst/>
                          <a:latin typeface="Arial Narrow" panose="020B0606020202030204" pitchFamily="34" charset="0"/>
                          <a:ea typeface="+mn-ea"/>
                          <a:cs typeface="+mn-cs"/>
                        </a:rPr>
                        <a:t>Health</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Expenditures</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18,40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1713664612"/>
                  </a:ext>
                </a:extLst>
              </a:tr>
              <a:tr h="115267">
                <a:tc>
                  <a:txBody>
                    <a:bodyPr/>
                    <a:lstStyle/>
                    <a:p>
                      <a:pPr marL="0" algn="l" defTabSz="914400" rtl="0" eaLnBrk="1" fontAlgn="b" latinLnBrk="0" hangingPunct="1"/>
                      <a:endParaRPr lang="tr-TR" sz="8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800" b="1"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3768231943"/>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Inpatient</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Care</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23,60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1504099829"/>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Outpatient</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Care</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26,10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3728571529"/>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Long-Term</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Care</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18,70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2395653345"/>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Preventive</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Care</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2,90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1624228101"/>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Ancillary</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Care</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1,80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994672731"/>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Medical</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Goods</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14,30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2508331794"/>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Others</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12,60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964347447"/>
                  </a:ext>
                </a:extLst>
              </a:tr>
              <a:tr h="120163">
                <a:tc>
                  <a:txBody>
                    <a:bodyPr/>
                    <a:lstStyle/>
                    <a:p>
                      <a:pPr marL="0" algn="l" defTabSz="914400" rtl="0" eaLnBrk="1" fontAlgn="b" latinLnBrk="0" hangingPunct="1"/>
                      <a:endParaRPr lang="tr-TR" sz="800" b="1" i="0" u="none" strike="noStrike" kern="1200" dirty="0">
                        <a:solidFill>
                          <a:srgbClr val="000000"/>
                        </a:solidFill>
                        <a:effectLst/>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800" b="1" i="0" u="none" strike="noStrike" kern="1200" dirty="0">
                          <a:solidFill>
                            <a:srgbClr val="000000"/>
                          </a:solidFill>
                          <a:effectLst/>
                          <a:latin typeface="Arial Narrow" panose="020B060602020203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905759015"/>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Public</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Health</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Insurance</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100,00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3031073737"/>
                  </a:ext>
                </a:extLst>
              </a:tr>
              <a:tr h="315692">
                <a:tc>
                  <a:txBody>
                    <a:bodyPr/>
                    <a:lstStyle/>
                    <a:p>
                      <a:pPr marL="0" algn="l" defTabSz="914400" rtl="0" eaLnBrk="1" fontAlgn="b" latinLnBrk="0" hangingPunct="1"/>
                      <a:r>
                        <a:rPr lang="tr-TR" sz="1600" b="1" i="0" u="none" strike="noStrike" kern="1200" dirty="0" err="1">
                          <a:solidFill>
                            <a:srgbClr val="000000"/>
                          </a:solidFill>
                          <a:effectLst/>
                          <a:latin typeface="Arial Narrow" panose="020B0606020202030204" pitchFamily="34" charset="0"/>
                          <a:ea typeface="+mn-ea"/>
                          <a:cs typeface="+mn-cs"/>
                        </a:rPr>
                        <a:t>Private</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Health</a:t>
                      </a:r>
                      <a:r>
                        <a:rPr lang="tr-TR" sz="1600" b="1" i="0" u="none" strike="noStrike" kern="1200" dirty="0">
                          <a:solidFill>
                            <a:srgbClr val="000000"/>
                          </a:solidFill>
                          <a:effectLst/>
                          <a:latin typeface="Arial Narrow" panose="020B0606020202030204" pitchFamily="34" charset="0"/>
                          <a:ea typeface="+mn-ea"/>
                          <a:cs typeface="+mn-cs"/>
                        </a:rPr>
                        <a:t> </a:t>
                      </a:r>
                      <a:r>
                        <a:rPr lang="tr-TR" sz="1600" b="1" i="0" u="none" strike="noStrike" kern="1200" dirty="0" err="1">
                          <a:solidFill>
                            <a:srgbClr val="000000"/>
                          </a:solidFill>
                          <a:effectLst/>
                          <a:latin typeface="Arial Narrow" panose="020B0606020202030204" pitchFamily="34" charset="0"/>
                          <a:ea typeface="+mn-ea"/>
                          <a:cs typeface="+mn-cs"/>
                        </a:rPr>
                        <a:t>Insurance</a:t>
                      </a:r>
                      <a:r>
                        <a:rPr lang="tr-TR" sz="1600" b="1" i="0" u="none" strike="noStrike" kern="1200" dirty="0">
                          <a:solidFill>
                            <a:srgbClr val="000000"/>
                          </a:solidFill>
                          <a:effectLst/>
                          <a:latin typeface="Arial Narrow" panose="020B0606020202030204" pitchFamily="34" charset="0"/>
                          <a:ea typeface="+mn-ea"/>
                          <a:cs typeface="+mn-cs"/>
                        </a:rPr>
                        <a:t> (%)</a:t>
                      </a:r>
                    </a:p>
                  </a:txBody>
                  <a:tcPr marL="17145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tc>
                  <a:txBody>
                    <a:bodyPr/>
                    <a:lstStyle/>
                    <a:p>
                      <a:pPr algn="r" fontAlgn="b"/>
                      <a:r>
                        <a:rPr lang="tr-TR" sz="1600" b="1" i="0" u="none" strike="noStrike" kern="1200" dirty="0">
                          <a:solidFill>
                            <a:srgbClr val="000000"/>
                          </a:solidFill>
                          <a:effectLst/>
                          <a:latin typeface="Arial Narrow" panose="020B0606020202030204" pitchFamily="34" charset="0"/>
                          <a:ea typeface="+mn-ea"/>
                          <a:cs typeface="+mn-cs"/>
                        </a:rPr>
                        <a:t>             10,40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D2BC">
                        <a:alpha val="49000"/>
                      </a:srgbClr>
                    </a:solidFill>
                  </a:tcPr>
                </a:tc>
                <a:extLst>
                  <a:ext uri="{0D108BD9-81ED-4DB2-BD59-A6C34878D82A}">
                    <a16:rowId xmlns:a16="http://schemas.microsoft.com/office/drawing/2014/main" val="455702383"/>
                  </a:ext>
                </a:extLst>
              </a:tr>
            </a:tbl>
          </a:graphicData>
        </a:graphic>
      </p:graphicFrame>
      <p:graphicFrame>
        <p:nvGraphicFramePr>
          <p:cNvPr id="9" name="Table 3">
            <a:extLst>
              <a:ext uri="{FF2B5EF4-FFF2-40B4-BE49-F238E27FC236}">
                <a16:creationId xmlns:a16="http://schemas.microsoft.com/office/drawing/2014/main" id="{4D0D545C-FE18-46AB-9349-3ED0DD6215C5}"/>
              </a:ext>
            </a:extLst>
          </p:cNvPr>
          <p:cNvGraphicFramePr>
            <a:graphicFrameLocks noGrp="1"/>
          </p:cNvGraphicFramePr>
          <p:nvPr>
            <p:extLst>
              <p:ext uri="{D42A27DB-BD31-4B8C-83A1-F6EECF244321}">
                <p14:modId xmlns:p14="http://schemas.microsoft.com/office/powerpoint/2010/main" val="3261183736"/>
              </p:ext>
            </p:extLst>
          </p:nvPr>
        </p:nvGraphicFramePr>
        <p:xfrm>
          <a:off x="6968690" y="2369850"/>
          <a:ext cx="4642117" cy="1603286"/>
        </p:xfrm>
        <a:graphic>
          <a:graphicData uri="http://schemas.openxmlformats.org/drawingml/2006/table">
            <a:tbl>
              <a:tblPr/>
              <a:tblGrid>
                <a:gridCol w="2703037">
                  <a:extLst>
                    <a:ext uri="{9D8B030D-6E8A-4147-A177-3AD203B41FA5}">
                      <a16:colId xmlns:a16="http://schemas.microsoft.com/office/drawing/2014/main" val="4148926922"/>
                    </a:ext>
                  </a:extLst>
                </a:gridCol>
                <a:gridCol w="117096">
                  <a:extLst>
                    <a:ext uri="{9D8B030D-6E8A-4147-A177-3AD203B41FA5}">
                      <a16:colId xmlns:a16="http://schemas.microsoft.com/office/drawing/2014/main" val="1707018369"/>
                    </a:ext>
                  </a:extLst>
                </a:gridCol>
                <a:gridCol w="1821984">
                  <a:extLst>
                    <a:ext uri="{9D8B030D-6E8A-4147-A177-3AD203B41FA5}">
                      <a16:colId xmlns:a16="http://schemas.microsoft.com/office/drawing/2014/main" val="2038688628"/>
                    </a:ext>
                  </a:extLst>
                </a:gridCol>
              </a:tblGrid>
              <a:tr h="0">
                <a:tc>
                  <a:txBody>
                    <a:bodyPr/>
                    <a:lstStyle/>
                    <a:p>
                      <a:pPr algn="l" fontAlgn="b"/>
                      <a:r>
                        <a:rPr lang="tr-TR" sz="1000" b="0" i="0" u="none" strike="noStrike" dirty="0">
                          <a:solidFill>
                            <a:srgbClr val="000000"/>
                          </a:solidFill>
                          <a:effectLst/>
                          <a:latin typeface="Arial Narrow" panose="020B0606020202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tr-TR" sz="1000" b="1" i="0" u="none" strike="noStrike">
                          <a:solidFill>
                            <a:srgbClr val="000000"/>
                          </a:solidFill>
                          <a:effectLst/>
                          <a:latin typeface="Arial Narrow" panose="020B0606020202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tr-TR" sz="1000" b="1" i="0" u="none" strike="noStrike">
                          <a:solidFill>
                            <a:srgbClr val="000000"/>
                          </a:solidFill>
                          <a:effectLst/>
                          <a:latin typeface="Arial Narrow" panose="020B0606020202030204" pitchFamily="34" charset="0"/>
                        </a:rPr>
                        <a:t>Expenditure, £ millions</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72898037"/>
                  </a:ext>
                </a:extLst>
              </a:tr>
              <a:tr h="216746">
                <a:tc>
                  <a:txBody>
                    <a:bodyPr/>
                    <a:lstStyle/>
                    <a:p>
                      <a:pPr algn="l" fontAlgn="b"/>
                      <a:r>
                        <a:rPr lang="tr-TR" sz="1000" b="1" i="0" u="none" strike="noStrike" dirty="0">
                          <a:solidFill>
                            <a:srgbClr val="000000"/>
                          </a:solidFill>
                          <a:effectLst/>
                          <a:latin typeface="Arial Narrow" panose="020B0606020202030204" pitchFamily="34" charset="0"/>
                        </a:rPr>
                        <a:t>Total </a:t>
                      </a:r>
                      <a:r>
                        <a:rPr lang="tr-TR" sz="1000" b="1" i="0" u="none" strike="noStrike" dirty="0" err="1">
                          <a:solidFill>
                            <a:srgbClr val="000000"/>
                          </a:solidFill>
                          <a:effectLst/>
                          <a:latin typeface="Arial Narrow" panose="020B0606020202030204" pitchFamily="34" charset="0"/>
                        </a:rPr>
                        <a:t>current</a:t>
                      </a:r>
                      <a:r>
                        <a:rPr lang="tr-TR" sz="1000" b="1" i="0" u="none" strike="noStrike" dirty="0">
                          <a:solidFill>
                            <a:srgbClr val="000000"/>
                          </a:solidFill>
                          <a:effectLst/>
                          <a:latin typeface="Arial Narrow" panose="020B0606020202030204" pitchFamily="34" charset="0"/>
                        </a:rPr>
                        <a:t> </a:t>
                      </a:r>
                      <a:r>
                        <a:rPr lang="tr-TR" sz="1000" b="1" i="0" u="none" strike="noStrike" dirty="0" err="1">
                          <a:solidFill>
                            <a:srgbClr val="000000"/>
                          </a:solidFill>
                          <a:effectLst/>
                          <a:latin typeface="Arial Narrow" panose="020B0606020202030204" pitchFamily="34" charset="0"/>
                        </a:rPr>
                        <a:t>healthcare</a:t>
                      </a:r>
                      <a:r>
                        <a:rPr lang="tr-TR" sz="1000" b="1" i="0" u="none" strike="noStrike" dirty="0">
                          <a:solidFill>
                            <a:srgbClr val="000000"/>
                          </a:solidFill>
                          <a:effectLst/>
                          <a:latin typeface="Arial Narrow" panose="020B0606020202030204" pitchFamily="34" charset="0"/>
                        </a:rPr>
                        <a:t> </a:t>
                      </a:r>
                      <a:r>
                        <a:rPr lang="tr-TR" sz="1000" b="1" i="0" u="none" strike="noStrike" dirty="0" err="1">
                          <a:solidFill>
                            <a:srgbClr val="000000"/>
                          </a:solidFill>
                          <a:effectLst/>
                          <a:latin typeface="Arial Narrow" panose="020B0606020202030204" pitchFamily="34" charset="0"/>
                        </a:rPr>
                        <a:t>expenditure</a:t>
                      </a:r>
                      <a:endParaRPr lang="tr-TR" sz="1000" b="1" i="0" u="none" strike="noStrike" dirty="0">
                        <a:solidFill>
                          <a:srgbClr val="000000"/>
                        </a:solidFill>
                        <a:effectLst/>
                        <a:latin typeface="Arial Narrow" panose="020B0606020202030204"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tcPr>
                </a:tc>
                <a:tc>
                  <a:txBody>
                    <a:bodyPr/>
                    <a:lstStyle/>
                    <a:p>
                      <a:pPr algn="r" fontAlgn="b"/>
                      <a:endParaRPr lang="tr-TR" sz="1000" b="1"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1" i="0" u="none" strike="noStrike" dirty="0">
                          <a:solidFill>
                            <a:srgbClr val="000000"/>
                          </a:solidFill>
                          <a:effectLst/>
                          <a:latin typeface="Arial Narrow" panose="020B0606020202030204" pitchFamily="34" charset="0"/>
                        </a:rPr>
                        <a:t>214.365</a:t>
                      </a:r>
                    </a:p>
                  </a:txBody>
                  <a:tcPr marL="9525" marR="9525" marT="9525"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4265356413"/>
                  </a:ext>
                </a:extLst>
              </a:tr>
              <a:tr h="216746">
                <a:tc>
                  <a:txBody>
                    <a:bodyPr/>
                    <a:lstStyle/>
                    <a:p>
                      <a:pPr algn="l" fontAlgn="b"/>
                      <a:r>
                        <a:rPr lang="tr-TR" sz="1000" b="0" i="0" u="none" strike="noStrike">
                          <a:solidFill>
                            <a:srgbClr val="000000"/>
                          </a:solidFill>
                          <a:effectLst/>
                          <a:latin typeface="Arial Narrow" panose="020B0606020202030204" pitchFamily="34" charset="0"/>
                        </a:rPr>
                        <a:t>Government-financed expenditure</a:t>
                      </a:r>
                      <a:r>
                        <a:rPr lang="tr-TR" sz="1000" b="0" i="0" u="none" strike="noStrike" baseline="30000">
                          <a:solidFill>
                            <a:srgbClr val="000000"/>
                          </a:solidFill>
                          <a:effectLst/>
                          <a:latin typeface="Arial Narrow" panose="020B0606020202030204" pitchFamily="34" charset="0"/>
                        </a:rPr>
                        <a:t>5</a:t>
                      </a:r>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a:solidFill>
                            <a:srgbClr val="000000"/>
                          </a:solidFill>
                          <a:effectLst/>
                          <a:latin typeface="Arial Narrow" panose="020B0606020202030204" pitchFamily="34" charset="0"/>
                        </a:rPr>
                        <a:t>166.731</a:t>
                      </a:r>
                    </a:p>
                  </a:txBody>
                  <a:tcPr marL="9525" marR="9525" marT="9525" marB="0" anchor="b">
                    <a:lnL>
                      <a:noFill/>
                    </a:lnL>
                    <a:lnR>
                      <a:noFill/>
                    </a:lnR>
                    <a:lnT>
                      <a:noFill/>
                    </a:lnT>
                    <a:lnB>
                      <a:noFill/>
                    </a:lnB>
                  </a:tcPr>
                </a:tc>
                <a:extLst>
                  <a:ext uri="{0D108BD9-81ED-4DB2-BD59-A6C34878D82A}">
                    <a16:rowId xmlns:a16="http://schemas.microsoft.com/office/drawing/2014/main" val="1774340581"/>
                  </a:ext>
                </a:extLst>
              </a:tr>
              <a:tr h="216746">
                <a:tc>
                  <a:txBody>
                    <a:bodyPr/>
                    <a:lstStyle/>
                    <a:p>
                      <a:pPr algn="l" fontAlgn="b"/>
                      <a:r>
                        <a:rPr lang="tr-TR" sz="1000" b="0" i="0" u="none" strike="noStrike">
                          <a:solidFill>
                            <a:srgbClr val="000000"/>
                          </a:solidFill>
                          <a:effectLst/>
                          <a:latin typeface="Arial Narrow" panose="020B0606020202030204" pitchFamily="34" charset="0"/>
                        </a:rPr>
                        <a:t>Voluntary health insurance schemes</a:t>
                      </a:r>
                      <a:r>
                        <a:rPr lang="tr-TR" sz="1000" b="0" i="0" u="none" strike="noStrike" baseline="30000">
                          <a:solidFill>
                            <a:srgbClr val="000000"/>
                          </a:solidFill>
                          <a:effectLst/>
                          <a:latin typeface="Arial Narrow" panose="020B0606020202030204" pitchFamily="34" charset="0"/>
                        </a:rPr>
                        <a:t>6</a:t>
                      </a:r>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a:solidFill>
                            <a:srgbClr val="000000"/>
                          </a:solidFill>
                          <a:effectLst/>
                          <a:latin typeface="Arial Narrow" panose="020B0606020202030204" pitchFamily="34" charset="0"/>
                        </a:rPr>
                        <a:t>6.295</a:t>
                      </a:r>
                    </a:p>
                  </a:txBody>
                  <a:tcPr marL="9525" marR="9525" marT="9525" marB="0" anchor="b">
                    <a:lnL>
                      <a:noFill/>
                    </a:lnL>
                    <a:lnR>
                      <a:noFill/>
                    </a:lnR>
                    <a:lnT>
                      <a:noFill/>
                    </a:lnT>
                    <a:lnB>
                      <a:noFill/>
                    </a:lnB>
                  </a:tcPr>
                </a:tc>
                <a:extLst>
                  <a:ext uri="{0D108BD9-81ED-4DB2-BD59-A6C34878D82A}">
                    <a16:rowId xmlns:a16="http://schemas.microsoft.com/office/drawing/2014/main" val="2568254944"/>
                  </a:ext>
                </a:extLst>
              </a:tr>
              <a:tr h="357631">
                <a:tc gridSpan="2">
                  <a:txBody>
                    <a:bodyPr/>
                    <a:lstStyle/>
                    <a:p>
                      <a:pPr algn="l" fontAlgn="b"/>
                      <a:r>
                        <a:rPr lang="en-US" sz="1000" b="0" i="0" u="none" strike="noStrike">
                          <a:solidFill>
                            <a:srgbClr val="000000"/>
                          </a:solidFill>
                          <a:effectLst/>
                          <a:latin typeface="Arial Narrow" panose="020B0606020202030204" pitchFamily="34" charset="0"/>
                        </a:rPr>
                        <a:t>Non-profit institutions serving households financing schemes</a:t>
                      </a:r>
                      <a:r>
                        <a:rPr lang="en-US" sz="1000" b="0" i="0" u="none" strike="noStrike" baseline="30000">
                          <a:solidFill>
                            <a:srgbClr val="000000"/>
                          </a:solidFill>
                          <a:effectLst/>
                          <a:latin typeface="Arial Narrow" panose="020B0606020202030204" pitchFamily="34" charset="0"/>
                        </a:rPr>
                        <a:t>7</a:t>
                      </a:r>
                      <a:endParaRPr lang="en-US"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hMerge="1">
                  <a:txBody>
                    <a:bodyPr/>
                    <a:lstStyle/>
                    <a:p>
                      <a:endParaRPr lang="tr-TR"/>
                    </a:p>
                  </a:txBody>
                  <a:tcPr/>
                </a:tc>
                <a:tc>
                  <a:txBody>
                    <a:bodyPr/>
                    <a:lstStyle/>
                    <a:p>
                      <a:pPr algn="r" fontAlgn="b"/>
                      <a:r>
                        <a:rPr lang="tr-TR" sz="1000" b="0" i="0" u="none" strike="noStrike">
                          <a:solidFill>
                            <a:srgbClr val="000000"/>
                          </a:solidFill>
                          <a:effectLst/>
                          <a:latin typeface="Arial Narrow" panose="020B0606020202030204" pitchFamily="34" charset="0"/>
                        </a:rPr>
                        <a:t>4.515</a:t>
                      </a:r>
                    </a:p>
                  </a:txBody>
                  <a:tcPr marL="9525" marR="9525" marT="9525" marB="0" anchor="b">
                    <a:lnL>
                      <a:noFill/>
                    </a:lnL>
                    <a:lnR>
                      <a:noFill/>
                    </a:lnR>
                    <a:lnT>
                      <a:noFill/>
                    </a:lnT>
                    <a:lnB>
                      <a:noFill/>
                    </a:lnB>
                  </a:tcPr>
                </a:tc>
                <a:extLst>
                  <a:ext uri="{0D108BD9-81ED-4DB2-BD59-A6C34878D82A}">
                    <a16:rowId xmlns:a16="http://schemas.microsoft.com/office/drawing/2014/main" val="418836810"/>
                  </a:ext>
                </a:extLst>
              </a:tr>
              <a:tr h="216746">
                <a:tc>
                  <a:txBody>
                    <a:bodyPr/>
                    <a:lstStyle/>
                    <a:p>
                      <a:pPr algn="l" fontAlgn="b"/>
                      <a:r>
                        <a:rPr lang="tr-TR" sz="1000" b="0" i="0" u="none" strike="noStrike">
                          <a:solidFill>
                            <a:srgbClr val="000000"/>
                          </a:solidFill>
                          <a:effectLst/>
                          <a:latin typeface="Arial Narrow" panose="020B0606020202030204" pitchFamily="34" charset="0"/>
                        </a:rPr>
                        <a:t>Enterprise financing schemes</a:t>
                      </a:r>
                      <a:r>
                        <a:rPr lang="tr-TR" sz="1000" b="0" i="0" u="none" strike="noStrike" baseline="30000">
                          <a:solidFill>
                            <a:srgbClr val="000000"/>
                          </a:solidFill>
                          <a:effectLst/>
                          <a:latin typeface="Arial Narrow" panose="020B0606020202030204" pitchFamily="34" charset="0"/>
                        </a:rPr>
                        <a:t>8</a:t>
                      </a:r>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a:solidFill>
                            <a:srgbClr val="000000"/>
                          </a:solidFill>
                          <a:effectLst/>
                          <a:latin typeface="Arial Narrow" panose="020B0606020202030204" pitchFamily="34" charset="0"/>
                        </a:rPr>
                        <a:t>1.008</a:t>
                      </a:r>
                    </a:p>
                  </a:txBody>
                  <a:tcPr marL="9525" marR="9525" marT="9525" marB="0" anchor="b">
                    <a:lnL>
                      <a:noFill/>
                    </a:lnL>
                    <a:lnR>
                      <a:noFill/>
                    </a:lnR>
                    <a:lnT>
                      <a:noFill/>
                    </a:lnT>
                    <a:lnB>
                      <a:noFill/>
                    </a:lnB>
                  </a:tcPr>
                </a:tc>
                <a:extLst>
                  <a:ext uri="{0D108BD9-81ED-4DB2-BD59-A6C34878D82A}">
                    <a16:rowId xmlns:a16="http://schemas.microsoft.com/office/drawing/2014/main" val="2993087698"/>
                  </a:ext>
                </a:extLst>
              </a:tr>
              <a:tr h="216746">
                <a:tc>
                  <a:txBody>
                    <a:bodyPr/>
                    <a:lstStyle/>
                    <a:p>
                      <a:pPr algn="l" fontAlgn="b"/>
                      <a:r>
                        <a:rPr lang="tr-TR" sz="1000" b="0" i="0" u="none" strike="noStrike" dirty="0" err="1">
                          <a:solidFill>
                            <a:srgbClr val="000000"/>
                          </a:solidFill>
                          <a:effectLst/>
                          <a:latin typeface="Arial Narrow" panose="020B0606020202030204" pitchFamily="34" charset="0"/>
                        </a:rPr>
                        <a:t>Out</a:t>
                      </a:r>
                      <a:r>
                        <a:rPr lang="tr-TR" sz="1000" b="0" i="0" u="none" strike="noStrike" dirty="0">
                          <a:solidFill>
                            <a:srgbClr val="000000"/>
                          </a:solidFill>
                          <a:effectLst/>
                          <a:latin typeface="Arial Narrow" panose="020B0606020202030204" pitchFamily="34" charset="0"/>
                        </a:rPr>
                        <a:t>-of-</a:t>
                      </a:r>
                      <a:r>
                        <a:rPr lang="tr-TR" sz="1000" b="0" i="0" u="none" strike="noStrike" dirty="0" err="1">
                          <a:solidFill>
                            <a:srgbClr val="000000"/>
                          </a:solidFill>
                          <a:effectLst/>
                          <a:latin typeface="Arial Narrow" panose="020B0606020202030204" pitchFamily="34" charset="0"/>
                        </a:rPr>
                        <a:t>pocket</a:t>
                      </a:r>
                      <a:r>
                        <a:rPr lang="tr-TR" sz="1000" b="0" i="0" u="none" strike="noStrike" dirty="0">
                          <a:solidFill>
                            <a:srgbClr val="000000"/>
                          </a:solidFill>
                          <a:effectLst/>
                          <a:latin typeface="Arial Narrow" panose="020B0606020202030204" pitchFamily="34" charset="0"/>
                        </a:rPr>
                        <a:t> expenditure</a:t>
                      </a:r>
                      <a:r>
                        <a:rPr lang="tr-TR" sz="1000" b="0" i="0" u="none" strike="noStrike" baseline="30000" dirty="0">
                          <a:solidFill>
                            <a:srgbClr val="000000"/>
                          </a:solidFill>
                          <a:effectLst/>
                          <a:latin typeface="Arial Narrow" panose="020B0606020202030204" pitchFamily="34" charset="0"/>
                        </a:rPr>
                        <a:t>9</a:t>
                      </a:r>
                      <a:endParaRPr lang="tr-TR" sz="1000" b="0" i="0" u="none" strike="noStrike" dirty="0">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dirty="0">
                          <a:solidFill>
                            <a:srgbClr val="000000"/>
                          </a:solidFill>
                          <a:effectLst/>
                          <a:latin typeface="Arial Narrow" panose="020B0606020202030204" pitchFamily="34" charset="0"/>
                        </a:rPr>
                        <a:t>35.817</a:t>
                      </a:r>
                    </a:p>
                  </a:txBody>
                  <a:tcPr marL="9525" marR="9525" marT="9525" marB="0" anchor="b">
                    <a:lnL>
                      <a:noFill/>
                    </a:lnL>
                    <a:lnR>
                      <a:noFill/>
                    </a:lnR>
                    <a:lnT>
                      <a:noFill/>
                    </a:lnT>
                    <a:lnB>
                      <a:noFill/>
                    </a:lnB>
                  </a:tcPr>
                </a:tc>
                <a:extLst>
                  <a:ext uri="{0D108BD9-81ED-4DB2-BD59-A6C34878D82A}">
                    <a16:rowId xmlns:a16="http://schemas.microsoft.com/office/drawing/2014/main" val="1839590486"/>
                  </a:ext>
                </a:extLst>
              </a:tr>
            </a:tbl>
          </a:graphicData>
        </a:graphic>
      </p:graphicFrame>
      <p:graphicFrame>
        <p:nvGraphicFramePr>
          <p:cNvPr id="10" name="Table 6">
            <a:extLst>
              <a:ext uri="{FF2B5EF4-FFF2-40B4-BE49-F238E27FC236}">
                <a16:creationId xmlns:a16="http://schemas.microsoft.com/office/drawing/2014/main" id="{52F0A408-1DE8-4B79-9415-E88863E77824}"/>
              </a:ext>
            </a:extLst>
          </p:cNvPr>
          <p:cNvGraphicFramePr>
            <a:graphicFrameLocks noGrp="1"/>
          </p:cNvGraphicFramePr>
          <p:nvPr>
            <p:extLst>
              <p:ext uri="{D42A27DB-BD31-4B8C-83A1-F6EECF244321}">
                <p14:modId xmlns:p14="http://schemas.microsoft.com/office/powerpoint/2010/main" val="1560239297"/>
              </p:ext>
            </p:extLst>
          </p:nvPr>
        </p:nvGraphicFramePr>
        <p:xfrm>
          <a:off x="6845643" y="4407396"/>
          <a:ext cx="4765164" cy="1536205"/>
        </p:xfrm>
        <a:graphic>
          <a:graphicData uri="http://schemas.openxmlformats.org/drawingml/2006/table">
            <a:tbl>
              <a:tblPr/>
              <a:tblGrid>
                <a:gridCol w="2774685">
                  <a:extLst>
                    <a:ext uri="{9D8B030D-6E8A-4147-A177-3AD203B41FA5}">
                      <a16:colId xmlns:a16="http://schemas.microsoft.com/office/drawing/2014/main" val="3179616098"/>
                    </a:ext>
                  </a:extLst>
                </a:gridCol>
                <a:gridCol w="531489">
                  <a:extLst>
                    <a:ext uri="{9D8B030D-6E8A-4147-A177-3AD203B41FA5}">
                      <a16:colId xmlns:a16="http://schemas.microsoft.com/office/drawing/2014/main" val="2301114187"/>
                    </a:ext>
                  </a:extLst>
                </a:gridCol>
                <a:gridCol w="1458990">
                  <a:extLst>
                    <a:ext uri="{9D8B030D-6E8A-4147-A177-3AD203B41FA5}">
                      <a16:colId xmlns:a16="http://schemas.microsoft.com/office/drawing/2014/main" val="452934044"/>
                    </a:ext>
                  </a:extLst>
                </a:gridCol>
              </a:tblGrid>
              <a:tr h="226939">
                <a:tc>
                  <a:txBody>
                    <a:bodyPr/>
                    <a:lstStyle/>
                    <a:p>
                      <a:pPr algn="l" fontAlgn="b"/>
                      <a:r>
                        <a:rPr lang="tr-TR" sz="1000" b="0" i="0" u="none" strike="noStrike">
                          <a:solidFill>
                            <a:srgbClr val="000000"/>
                          </a:solidFill>
                          <a:effectLst/>
                          <a:latin typeface="Arial Narrow" panose="020B0606020202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tr-TR" sz="1000" b="1" i="0" u="none" strike="noStrike">
                          <a:solidFill>
                            <a:srgbClr val="000000"/>
                          </a:solidFill>
                          <a:effectLst/>
                          <a:latin typeface="Arial Narrow" panose="020B0606020202030204" pitchFamily="34"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tr-TR" sz="1000" b="1" i="0" u="none" strike="noStrike">
                          <a:solidFill>
                            <a:srgbClr val="000000"/>
                          </a:solidFill>
                          <a:effectLst/>
                          <a:latin typeface="Arial Narrow" panose="020B0606020202030204" pitchFamily="34" charset="0"/>
                        </a:rPr>
                        <a:t>£ per person</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0903045"/>
                  </a:ext>
                </a:extLst>
              </a:tr>
              <a:tr h="218211">
                <a:tc>
                  <a:txBody>
                    <a:bodyPr/>
                    <a:lstStyle/>
                    <a:p>
                      <a:pPr algn="l" fontAlgn="b"/>
                      <a:r>
                        <a:rPr lang="tr-TR" sz="1000" b="1" i="0" u="none" strike="noStrike" dirty="0">
                          <a:solidFill>
                            <a:srgbClr val="000000"/>
                          </a:solidFill>
                          <a:effectLst/>
                          <a:latin typeface="Arial Narrow" panose="020B0606020202030204" pitchFamily="34" charset="0"/>
                        </a:rPr>
                        <a:t>Total </a:t>
                      </a:r>
                      <a:r>
                        <a:rPr lang="tr-TR" sz="1000" b="1" i="0" u="none" strike="noStrike" dirty="0" err="1">
                          <a:solidFill>
                            <a:srgbClr val="000000"/>
                          </a:solidFill>
                          <a:effectLst/>
                          <a:latin typeface="Arial Narrow" panose="020B0606020202030204" pitchFamily="34" charset="0"/>
                        </a:rPr>
                        <a:t>current</a:t>
                      </a:r>
                      <a:r>
                        <a:rPr lang="tr-TR" sz="1000" b="1" i="0" u="none" strike="noStrike" dirty="0">
                          <a:solidFill>
                            <a:srgbClr val="000000"/>
                          </a:solidFill>
                          <a:effectLst/>
                          <a:latin typeface="Arial Narrow" panose="020B0606020202030204" pitchFamily="34" charset="0"/>
                        </a:rPr>
                        <a:t> </a:t>
                      </a:r>
                      <a:r>
                        <a:rPr lang="tr-TR" sz="1000" b="1" i="0" u="none" strike="noStrike" dirty="0" err="1">
                          <a:solidFill>
                            <a:srgbClr val="000000"/>
                          </a:solidFill>
                          <a:effectLst/>
                          <a:latin typeface="Arial Narrow" panose="020B0606020202030204" pitchFamily="34" charset="0"/>
                        </a:rPr>
                        <a:t>healthcare</a:t>
                      </a:r>
                      <a:r>
                        <a:rPr lang="tr-TR" sz="1000" b="1" i="0" u="none" strike="noStrike" dirty="0">
                          <a:solidFill>
                            <a:srgbClr val="000000"/>
                          </a:solidFill>
                          <a:effectLst/>
                          <a:latin typeface="Arial Narrow" panose="020B0606020202030204" pitchFamily="34" charset="0"/>
                        </a:rPr>
                        <a:t> </a:t>
                      </a:r>
                      <a:r>
                        <a:rPr lang="tr-TR" sz="1000" b="1" i="0" u="none" strike="noStrike" dirty="0" err="1">
                          <a:solidFill>
                            <a:srgbClr val="000000"/>
                          </a:solidFill>
                          <a:effectLst/>
                          <a:latin typeface="Arial Narrow" panose="020B0606020202030204" pitchFamily="34" charset="0"/>
                        </a:rPr>
                        <a:t>expenditure</a:t>
                      </a:r>
                      <a:endParaRPr lang="tr-TR" sz="1000" b="1" i="0" u="none" strike="noStrike" dirty="0">
                        <a:solidFill>
                          <a:srgbClr val="000000"/>
                        </a:solidFill>
                        <a:effectLst/>
                        <a:latin typeface="Arial Narrow" panose="020B0606020202030204"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tcPr>
                </a:tc>
                <a:tc>
                  <a:txBody>
                    <a:bodyPr/>
                    <a:lstStyle/>
                    <a:p>
                      <a:pPr algn="r" fontAlgn="b"/>
                      <a:endParaRPr lang="tr-TR" sz="1000" b="1"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1" i="0" u="none" strike="noStrike" dirty="0">
                          <a:solidFill>
                            <a:srgbClr val="000000"/>
                          </a:solidFill>
                          <a:effectLst/>
                          <a:latin typeface="Arial Narrow" panose="020B0606020202030204" pitchFamily="34" charset="0"/>
                        </a:rPr>
                        <a:t>3.227</a:t>
                      </a:r>
                    </a:p>
                  </a:txBody>
                  <a:tcPr marL="9525" marR="9525" marT="9525" marB="0" anchor="b">
                    <a:lnL>
                      <a:noFill/>
                    </a:lnL>
                    <a:lnR>
                      <a:noFill/>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2925531234"/>
                  </a:ext>
                </a:extLst>
              </a:tr>
              <a:tr h="218211">
                <a:tc>
                  <a:txBody>
                    <a:bodyPr/>
                    <a:lstStyle/>
                    <a:p>
                      <a:pPr algn="l" fontAlgn="b"/>
                      <a:r>
                        <a:rPr lang="tr-TR" sz="1000" b="0" i="0" u="none" strike="noStrike">
                          <a:solidFill>
                            <a:srgbClr val="000000"/>
                          </a:solidFill>
                          <a:effectLst/>
                          <a:latin typeface="Arial Narrow" panose="020B0606020202030204" pitchFamily="34" charset="0"/>
                        </a:rPr>
                        <a:t>Government-financed expenditure</a:t>
                      </a:r>
                      <a:r>
                        <a:rPr lang="tr-TR" sz="1000" b="0" i="0" u="none" strike="noStrike" baseline="30000">
                          <a:solidFill>
                            <a:srgbClr val="000000"/>
                          </a:solidFill>
                          <a:effectLst/>
                          <a:latin typeface="Arial Narrow" panose="020B0606020202030204" pitchFamily="34" charset="0"/>
                        </a:rPr>
                        <a:t>5</a:t>
                      </a:r>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a:solidFill>
                            <a:srgbClr val="000000"/>
                          </a:solidFill>
                          <a:effectLst/>
                          <a:latin typeface="Arial Narrow" panose="020B0606020202030204" pitchFamily="34" charset="0"/>
                        </a:rPr>
                        <a:t>2.510</a:t>
                      </a:r>
                    </a:p>
                  </a:txBody>
                  <a:tcPr marL="9525" marR="9525" marT="9525" marB="0" anchor="b">
                    <a:lnL>
                      <a:noFill/>
                    </a:lnL>
                    <a:lnR>
                      <a:noFill/>
                    </a:lnR>
                    <a:lnT>
                      <a:noFill/>
                    </a:lnT>
                    <a:lnB>
                      <a:noFill/>
                    </a:lnB>
                  </a:tcPr>
                </a:tc>
                <a:extLst>
                  <a:ext uri="{0D108BD9-81ED-4DB2-BD59-A6C34878D82A}">
                    <a16:rowId xmlns:a16="http://schemas.microsoft.com/office/drawing/2014/main" val="407861230"/>
                  </a:ext>
                </a:extLst>
              </a:tr>
              <a:tr h="218211">
                <a:tc>
                  <a:txBody>
                    <a:bodyPr/>
                    <a:lstStyle/>
                    <a:p>
                      <a:pPr algn="l" fontAlgn="b"/>
                      <a:r>
                        <a:rPr lang="tr-TR" sz="1000" b="0" i="0" u="none" strike="noStrike">
                          <a:solidFill>
                            <a:srgbClr val="000000"/>
                          </a:solidFill>
                          <a:effectLst/>
                          <a:latin typeface="Arial Narrow" panose="020B0606020202030204" pitchFamily="34" charset="0"/>
                        </a:rPr>
                        <a:t>Voluntary health insurance schemes</a:t>
                      </a:r>
                      <a:r>
                        <a:rPr lang="tr-TR" sz="1000" b="0" i="0" u="none" strike="noStrike" baseline="30000">
                          <a:solidFill>
                            <a:srgbClr val="000000"/>
                          </a:solidFill>
                          <a:effectLst/>
                          <a:latin typeface="Arial Narrow" panose="020B0606020202030204" pitchFamily="34" charset="0"/>
                        </a:rPr>
                        <a:t>6</a:t>
                      </a:r>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a:solidFill>
                            <a:srgbClr val="000000"/>
                          </a:solidFill>
                          <a:effectLst/>
                          <a:latin typeface="Arial Narrow" panose="020B0606020202030204" pitchFamily="34" charset="0"/>
                        </a:rPr>
                        <a:t>95</a:t>
                      </a:r>
                    </a:p>
                  </a:txBody>
                  <a:tcPr marL="9525" marR="9525" marT="9525" marB="0" anchor="b">
                    <a:lnL>
                      <a:noFill/>
                    </a:lnL>
                    <a:lnR>
                      <a:noFill/>
                    </a:lnR>
                    <a:lnT>
                      <a:noFill/>
                    </a:lnT>
                    <a:lnB>
                      <a:noFill/>
                    </a:lnB>
                  </a:tcPr>
                </a:tc>
                <a:extLst>
                  <a:ext uri="{0D108BD9-81ED-4DB2-BD59-A6C34878D82A}">
                    <a16:rowId xmlns:a16="http://schemas.microsoft.com/office/drawing/2014/main" val="440901344"/>
                  </a:ext>
                </a:extLst>
              </a:tr>
              <a:tr h="218211">
                <a:tc gridSpan="2">
                  <a:txBody>
                    <a:bodyPr/>
                    <a:lstStyle/>
                    <a:p>
                      <a:pPr algn="l" fontAlgn="b"/>
                      <a:r>
                        <a:rPr lang="en-US" sz="1000" b="0" i="0" u="none" strike="noStrike">
                          <a:solidFill>
                            <a:srgbClr val="000000"/>
                          </a:solidFill>
                          <a:effectLst/>
                          <a:latin typeface="Arial Narrow" panose="020B0606020202030204" pitchFamily="34" charset="0"/>
                        </a:rPr>
                        <a:t>Non-profit institutions serving households financing schemes</a:t>
                      </a:r>
                      <a:r>
                        <a:rPr lang="en-US" sz="1000" b="0" i="0" u="none" strike="noStrike" baseline="30000">
                          <a:solidFill>
                            <a:srgbClr val="000000"/>
                          </a:solidFill>
                          <a:effectLst/>
                          <a:latin typeface="Arial Narrow" panose="020B0606020202030204" pitchFamily="34" charset="0"/>
                        </a:rPr>
                        <a:t>7</a:t>
                      </a:r>
                      <a:endParaRPr lang="en-US"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hMerge="1">
                  <a:txBody>
                    <a:bodyPr/>
                    <a:lstStyle/>
                    <a:p>
                      <a:endParaRPr lang="tr-TR"/>
                    </a:p>
                  </a:txBody>
                  <a:tcPr/>
                </a:tc>
                <a:tc>
                  <a:txBody>
                    <a:bodyPr/>
                    <a:lstStyle/>
                    <a:p>
                      <a:pPr algn="r" fontAlgn="b"/>
                      <a:r>
                        <a:rPr lang="tr-TR" sz="1000" b="0" i="0" u="none" strike="noStrike">
                          <a:solidFill>
                            <a:srgbClr val="000000"/>
                          </a:solidFill>
                          <a:effectLst/>
                          <a:latin typeface="Arial Narrow" panose="020B0606020202030204" pitchFamily="34" charset="0"/>
                        </a:rPr>
                        <a:t>68</a:t>
                      </a:r>
                    </a:p>
                  </a:txBody>
                  <a:tcPr marL="9525" marR="9525" marT="9525" marB="0" anchor="b">
                    <a:lnL>
                      <a:noFill/>
                    </a:lnL>
                    <a:lnR>
                      <a:noFill/>
                    </a:lnR>
                    <a:lnT>
                      <a:noFill/>
                    </a:lnT>
                    <a:lnB>
                      <a:noFill/>
                    </a:lnB>
                  </a:tcPr>
                </a:tc>
                <a:extLst>
                  <a:ext uri="{0D108BD9-81ED-4DB2-BD59-A6C34878D82A}">
                    <a16:rowId xmlns:a16="http://schemas.microsoft.com/office/drawing/2014/main" val="3691914842"/>
                  </a:ext>
                </a:extLst>
              </a:tr>
              <a:tr h="218211">
                <a:tc>
                  <a:txBody>
                    <a:bodyPr/>
                    <a:lstStyle/>
                    <a:p>
                      <a:pPr algn="l" fontAlgn="b"/>
                      <a:r>
                        <a:rPr lang="tr-TR" sz="1000" b="0" i="0" u="none" strike="noStrike">
                          <a:solidFill>
                            <a:srgbClr val="000000"/>
                          </a:solidFill>
                          <a:effectLst/>
                          <a:latin typeface="Arial Narrow" panose="020B0606020202030204" pitchFamily="34" charset="0"/>
                        </a:rPr>
                        <a:t>Enterprise financing schemes</a:t>
                      </a:r>
                      <a:r>
                        <a:rPr lang="tr-TR" sz="1000" b="0" i="0" u="none" strike="noStrike" baseline="30000">
                          <a:solidFill>
                            <a:srgbClr val="000000"/>
                          </a:solidFill>
                          <a:effectLst/>
                          <a:latin typeface="Arial Narrow" panose="020B0606020202030204" pitchFamily="34" charset="0"/>
                        </a:rPr>
                        <a:t>8</a:t>
                      </a:r>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a:solidFill>
                            <a:srgbClr val="000000"/>
                          </a:solidFill>
                          <a:effectLst/>
                          <a:latin typeface="Arial Narrow" panose="020B060602020203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2145213168"/>
                  </a:ext>
                </a:extLst>
              </a:tr>
              <a:tr h="218211">
                <a:tc>
                  <a:txBody>
                    <a:bodyPr/>
                    <a:lstStyle/>
                    <a:p>
                      <a:pPr algn="l" fontAlgn="b"/>
                      <a:r>
                        <a:rPr lang="tr-TR" sz="1000" b="0" i="0" u="none" strike="noStrike">
                          <a:solidFill>
                            <a:srgbClr val="000000"/>
                          </a:solidFill>
                          <a:effectLst/>
                          <a:latin typeface="Arial Narrow" panose="020B0606020202030204" pitchFamily="34" charset="0"/>
                        </a:rPr>
                        <a:t>Out-of-pocket expenditure</a:t>
                      </a:r>
                      <a:r>
                        <a:rPr lang="tr-TR" sz="1000" b="0" i="0" u="none" strike="noStrike" baseline="30000">
                          <a:solidFill>
                            <a:srgbClr val="000000"/>
                          </a:solidFill>
                          <a:effectLst/>
                          <a:latin typeface="Arial Narrow" panose="020B0606020202030204" pitchFamily="34" charset="0"/>
                        </a:rPr>
                        <a:t>9</a:t>
                      </a:r>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endParaRPr lang="tr-TR" sz="1000" b="0" i="0" u="none" strike="noStrike">
                        <a:solidFill>
                          <a:srgbClr val="000000"/>
                        </a:solidFill>
                        <a:effectLst/>
                        <a:latin typeface="Arial Narrow" panose="020B0606020202030204" pitchFamily="34" charset="0"/>
                      </a:endParaRPr>
                    </a:p>
                  </a:txBody>
                  <a:tcPr marL="9525" marR="9525" marT="9525" marB="0" anchor="b">
                    <a:lnL>
                      <a:noFill/>
                    </a:lnL>
                    <a:lnR>
                      <a:noFill/>
                    </a:lnR>
                    <a:lnT>
                      <a:noFill/>
                    </a:lnT>
                    <a:lnB>
                      <a:noFill/>
                    </a:lnB>
                  </a:tcPr>
                </a:tc>
                <a:tc>
                  <a:txBody>
                    <a:bodyPr/>
                    <a:lstStyle/>
                    <a:p>
                      <a:pPr algn="r" fontAlgn="b"/>
                      <a:r>
                        <a:rPr lang="tr-TR" sz="1000" b="0" i="0" u="none" strike="noStrike" dirty="0">
                          <a:solidFill>
                            <a:srgbClr val="000000"/>
                          </a:solidFill>
                          <a:effectLst/>
                          <a:latin typeface="Arial Narrow" panose="020B0606020202030204" pitchFamily="34" charset="0"/>
                        </a:rPr>
                        <a:t>539</a:t>
                      </a:r>
                    </a:p>
                  </a:txBody>
                  <a:tcPr marL="9525" marR="9525" marT="9525" marB="0" anchor="b">
                    <a:lnL>
                      <a:noFill/>
                    </a:lnL>
                    <a:lnR>
                      <a:noFill/>
                    </a:lnR>
                    <a:lnT>
                      <a:noFill/>
                    </a:lnT>
                    <a:lnB>
                      <a:noFill/>
                    </a:lnB>
                  </a:tcPr>
                </a:tc>
                <a:extLst>
                  <a:ext uri="{0D108BD9-81ED-4DB2-BD59-A6C34878D82A}">
                    <a16:rowId xmlns:a16="http://schemas.microsoft.com/office/drawing/2014/main" val="999540339"/>
                  </a:ext>
                </a:extLst>
              </a:tr>
            </a:tbl>
          </a:graphicData>
        </a:graphic>
      </p:graphicFrame>
    </p:spTree>
    <p:extLst>
      <p:ext uri="{BB962C8B-B14F-4D97-AF65-F5344CB8AC3E}">
        <p14:creationId xmlns:p14="http://schemas.microsoft.com/office/powerpoint/2010/main" val="148171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192" y="702156"/>
            <a:ext cx="11029616" cy="900401"/>
          </a:xfrm>
        </p:spPr>
        <p:txBody>
          <a:bodyPr>
            <a:normAutofit fontScale="90000"/>
          </a:bodyPr>
          <a:lstStyle/>
          <a:p>
            <a:r>
              <a:rPr lang="tr-TR" sz="3600" b="1" cap="none" dirty="0" err="1">
                <a:latin typeface="Calibri Light" panose="020F0302020204030204"/>
              </a:rPr>
              <a:t>Health</a:t>
            </a:r>
            <a:r>
              <a:rPr lang="tr-TR" sz="3600" b="1" cap="none" dirty="0">
                <a:latin typeface="Calibri Light" panose="020F0302020204030204"/>
              </a:rPr>
              <a:t> </a:t>
            </a:r>
            <a:r>
              <a:rPr lang="tr-TR" sz="3600" b="1" cap="none" dirty="0" err="1">
                <a:latin typeface="Calibri Light" panose="020F0302020204030204"/>
              </a:rPr>
              <a:t>System</a:t>
            </a:r>
            <a:r>
              <a:rPr lang="tr-TR" sz="3600" b="1" cap="none" dirty="0">
                <a:latin typeface="Calibri Light" panose="020F0302020204030204"/>
              </a:rPr>
              <a:t> </a:t>
            </a:r>
            <a:r>
              <a:rPr lang="tr-TR" sz="3600" b="1" cap="none" dirty="0" err="1">
                <a:latin typeface="Calibri Light" panose="020F0302020204030204"/>
              </a:rPr>
              <a:t>Overview</a:t>
            </a:r>
            <a:r>
              <a:rPr lang="en-US" sz="3600" b="1" cap="none" dirty="0">
                <a:latin typeface="Calibri Light" panose="020F0302020204030204"/>
              </a:rPr>
              <a:t/>
            </a:r>
            <a:br>
              <a:rPr lang="en-US" sz="3600" b="1" cap="none" dirty="0">
                <a:latin typeface="Calibri Light" panose="020F0302020204030204"/>
              </a:rPr>
            </a:br>
            <a:r>
              <a:rPr lang="tr-TR" b="1" cap="none" dirty="0" err="1">
                <a:latin typeface="Calibri Light" panose="020F0302020204030204"/>
              </a:rPr>
              <a:t>Uk</a:t>
            </a:r>
            <a:r>
              <a:rPr lang="tr-TR" b="1" cap="none" dirty="0">
                <a:latin typeface="Calibri Light" panose="020F0302020204030204"/>
              </a:rPr>
              <a:t> </a:t>
            </a:r>
            <a:r>
              <a:rPr lang="tr-TR" b="1" cap="none" dirty="0" err="1">
                <a:latin typeface="Calibri Light" panose="020F0302020204030204"/>
              </a:rPr>
              <a:t>Health</a:t>
            </a:r>
            <a:r>
              <a:rPr lang="tr-TR" b="1" cap="none" dirty="0">
                <a:latin typeface="Calibri Light" panose="020F0302020204030204"/>
              </a:rPr>
              <a:t> </a:t>
            </a:r>
            <a:r>
              <a:rPr lang="tr-TR" b="1" cap="none" dirty="0" err="1">
                <a:latin typeface="Calibri Light" panose="020F0302020204030204"/>
              </a:rPr>
              <a:t>Expenditure</a:t>
            </a:r>
            <a:endParaRPr lang="tr-TR" dirty="0"/>
          </a:p>
        </p:txBody>
      </p:sp>
      <p:sp>
        <p:nvSpPr>
          <p:cNvPr id="3" name="İçerik Yer Tutucusu 2"/>
          <p:cNvSpPr>
            <a:spLocks noGrp="1"/>
          </p:cNvSpPr>
          <p:nvPr>
            <p:ph idx="1"/>
          </p:nvPr>
        </p:nvSpPr>
        <p:spPr>
          <a:xfrm>
            <a:off x="402084" y="2138284"/>
            <a:ext cx="7331896" cy="3990668"/>
          </a:xfrm>
        </p:spPr>
        <p:txBody>
          <a:bodyPr>
            <a:normAutofit/>
          </a:bodyPr>
          <a:lstStyle/>
          <a:p>
            <a:r>
              <a:rPr lang="en-GB" sz="2000" dirty="0"/>
              <a:t>The NHS is unique in being a truly Socialized Health Care system and is the single largest employer of people in Europe. Whilst not a perfect system it allows the purchase of product in a number of ways.</a:t>
            </a:r>
          </a:p>
          <a:p>
            <a:pPr marL="285750" indent="-285750">
              <a:buFont typeface="Arial" panose="020B0604020202020204" pitchFamily="34" charset="0"/>
              <a:buChar char="•"/>
            </a:pPr>
            <a:r>
              <a:rPr lang="en-GB" sz="2000" dirty="0"/>
              <a:t>NHS Supply Chain</a:t>
            </a:r>
          </a:p>
          <a:p>
            <a:pPr marL="285750" indent="-285750">
              <a:buFont typeface="Arial" panose="020B0604020202020204" pitchFamily="34" charset="0"/>
              <a:buChar char="•"/>
            </a:pPr>
            <a:r>
              <a:rPr lang="en-GB" sz="2000" dirty="0"/>
              <a:t>Collaborative Purchasing Arrangements</a:t>
            </a:r>
          </a:p>
          <a:p>
            <a:pPr marL="285750" indent="-285750">
              <a:buFont typeface="Arial" panose="020B0604020202020204" pitchFamily="34" charset="0"/>
              <a:buChar char="•"/>
            </a:pPr>
            <a:r>
              <a:rPr lang="en-GB" sz="2000" dirty="0"/>
              <a:t>Individual Trusts</a:t>
            </a:r>
          </a:p>
          <a:p>
            <a:pPr marL="285750" indent="-285750">
              <a:buFont typeface="Arial" panose="020B0604020202020204" pitchFamily="34" charset="0"/>
              <a:buChar char="•"/>
            </a:pPr>
            <a:r>
              <a:rPr lang="en-GB" sz="2000" dirty="0"/>
              <a:t>NHS Procurement Bodies</a:t>
            </a:r>
          </a:p>
          <a:p>
            <a:pPr marL="285750" indent="-285750">
              <a:buFont typeface="Arial" panose="020B0604020202020204" pitchFamily="34" charset="0"/>
              <a:buChar char="•"/>
            </a:pPr>
            <a:r>
              <a:rPr lang="en-GB" sz="2000" dirty="0"/>
              <a:t>Private Hospital Groups</a:t>
            </a:r>
          </a:p>
          <a:p>
            <a:endParaRPr lang="tr-TR" dirty="0"/>
          </a:p>
        </p:txBody>
      </p:sp>
      <p:pic>
        <p:nvPicPr>
          <p:cNvPr id="6" name="Resim 5"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662473" y="6330307"/>
            <a:ext cx="1948334" cy="454123"/>
          </a:xfrm>
          <a:prstGeom prst="rect">
            <a:avLst/>
          </a:prstGeom>
          <a:noFill/>
          <a:ln>
            <a:noFill/>
          </a:ln>
        </p:spPr>
      </p:pic>
      <p:pic>
        <p:nvPicPr>
          <p:cNvPr id="4" name="Resim 3" descr="PHE announcement - Public &lt;strong&gt;health&lt;/strong&gt;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535" y="2322425"/>
            <a:ext cx="3694998" cy="2463332"/>
          </a:xfrm>
          <a:prstGeom prst="rect">
            <a:avLst/>
          </a:prstGeom>
        </p:spPr>
      </p:pic>
    </p:spTree>
    <p:extLst>
      <p:ext uri="{BB962C8B-B14F-4D97-AF65-F5344CB8AC3E}">
        <p14:creationId xmlns:p14="http://schemas.microsoft.com/office/powerpoint/2010/main" val="229748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1633EB-7DCB-4DDC-80AF-C885A3EE1245}"/>
              </a:ext>
            </a:extLst>
          </p:cNvPr>
          <p:cNvSpPr>
            <a:spLocks noGrp="1"/>
          </p:cNvSpPr>
          <p:nvPr>
            <p:ph type="title"/>
          </p:nvPr>
        </p:nvSpPr>
        <p:spPr>
          <a:xfrm>
            <a:off x="496184" y="729658"/>
            <a:ext cx="11114625" cy="1033154"/>
          </a:xfrm>
        </p:spPr>
        <p:txBody>
          <a:bodyPr rtlCol="0"/>
          <a:lstStyle/>
          <a:p>
            <a:pPr lvl="0"/>
            <a:r>
              <a:rPr lang="tr-TR" sz="3200" b="1" cap="none" dirty="0">
                <a:latin typeface="Calibri Light" panose="020F0302020204030204"/>
              </a:rPr>
              <a:t>UK </a:t>
            </a:r>
            <a:r>
              <a:rPr lang="tr-TR" sz="3200" b="1" cap="none" dirty="0" err="1">
                <a:latin typeface="Calibri Light" panose="020F0302020204030204"/>
              </a:rPr>
              <a:t>Medical</a:t>
            </a:r>
            <a:r>
              <a:rPr lang="tr-TR" sz="3200" b="1" cap="none" dirty="0">
                <a:latin typeface="Calibri Light" panose="020F0302020204030204"/>
              </a:rPr>
              <a:t> Device M</a:t>
            </a:r>
            <a:r>
              <a:rPr lang="en-GB" sz="3200" b="1" cap="none" dirty="0">
                <a:latin typeface="Calibri Light" panose="020F0302020204030204"/>
              </a:rPr>
              <a:t>a</a:t>
            </a:r>
            <a:r>
              <a:rPr lang="tr-TR" sz="3200" b="1" cap="none" dirty="0" err="1">
                <a:latin typeface="Calibri Light" panose="020F0302020204030204"/>
              </a:rPr>
              <a:t>rket</a:t>
            </a:r>
            <a:r>
              <a:rPr lang="en-US" b="1" cap="none" dirty="0">
                <a:latin typeface="Calibri Light" panose="020F0302020204030204"/>
              </a:rPr>
              <a:t/>
            </a:r>
            <a:br>
              <a:rPr lang="en-US" b="1" cap="none" dirty="0">
                <a:latin typeface="Calibri Light" panose="020F0302020204030204"/>
              </a:rPr>
            </a:br>
            <a:r>
              <a:rPr lang="tr-TR" b="1" cap="none" dirty="0">
                <a:latin typeface="Calibri Light" panose="020F0302020204030204"/>
              </a:rPr>
              <a:t>2018-2023</a:t>
            </a:r>
            <a:endParaRPr lang="tr-TR" b="1" dirty="0"/>
          </a:p>
        </p:txBody>
      </p:sp>
      <p:graphicFrame>
        <p:nvGraphicFramePr>
          <p:cNvPr id="6" name="İçerik Yer Tutucusu 5">
            <a:extLst>
              <a:ext uri="{FF2B5EF4-FFF2-40B4-BE49-F238E27FC236}">
                <a16:creationId xmlns:a16="http://schemas.microsoft.com/office/drawing/2014/main" id="{CFBE68DE-BAF0-44F6-BBF2-C9AF8607EB5F}"/>
              </a:ext>
            </a:extLst>
          </p:cNvPr>
          <p:cNvGraphicFramePr>
            <a:graphicFrameLocks noGrp="1"/>
          </p:cNvGraphicFramePr>
          <p:nvPr>
            <p:ph sz="half" idx="2"/>
            <p:extLst>
              <p:ext uri="{D42A27DB-BD31-4B8C-83A1-F6EECF244321}">
                <p14:modId xmlns:p14="http://schemas.microsoft.com/office/powerpoint/2010/main" val="603347280"/>
              </p:ext>
            </p:extLst>
          </p:nvPr>
        </p:nvGraphicFramePr>
        <p:xfrm>
          <a:off x="6188075" y="2227263"/>
          <a:ext cx="5422900" cy="36337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
            <a:extLst>
              <a:ext uri="{FF2B5EF4-FFF2-40B4-BE49-F238E27FC236}">
                <a16:creationId xmlns:a16="http://schemas.microsoft.com/office/drawing/2014/main" id="{251CB112-E16F-4B95-A39F-9443A84BE43C}"/>
              </a:ext>
            </a:extLst>
          </p:cNvPr>
          <p:cNvSpPr txBox="1">
            <a:spLocks noGrp="1"/>
          </p:cNvSpPr>
          <p:nvPr>
            <p:ph sz="half" idx="1"/>
          </p:nvPr>
        </p:nvSpPr>
        <p:spPr>
          <a:xfrm>
            <a:off x="1212621" y="3286692"/>
            <a:ext cx="4273779" cy="1631216"/>
          </a:xfrm>
          <a:prstGeom prst="rect">
            <a:avLst/>
          </a:prstGeom>
          <a:solidFill>
            <a:schemeClr val="bg1">
              <a:lumMod val="75000"/>
              <a:alpha val="48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Medical device market </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in  UK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was</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valued</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$10.7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billion</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is expected to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record</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around</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8%</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CAGR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over</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USD</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for</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next</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6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years</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targeting</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$14.85</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in 202</a:t>
            </a: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Resim 8" descr="metin içeren bir resim&#10;&#10;Açıklama otomatik olarak oluşturuldu"/>
          <p:cNvPicPr/>
          <p:nvPr/>
        </p:nvPicPr>
        <p:blipFill>
          <a:blip r:embed="rId4">
            <a:extLst>
              <a:ext uri="{28A0092B-C50C-407E-A947-70E740481C1C}">
                <a14:useLocalDpi xmlns:a14="http://schemas.microsoft.com/office/drawing/2010/main" val="0"/>
              </a:ext>
            </a:extLst>
          </a:blip>
          <a:srcRect/>
          <a:stretch>
            <a:fillRect/>
          </a:stretch>
        </p:blipFill>
        <p:spPr bwMode="auto">
          <a:xfrm>
            <a:off x="9455869" y="6146121"/>
            <a:ext cx="2497318" cy="584617"/>
          </a:xfrm>
          <a:prstGeom prst="rect">
            <a:avLst/>
          </a:prstGeom>
          <a:noFill/>
          <a:ln>
            <a:noFill/>
          </a:ln>
        </p:spPr>
      </p:pic>
      <p:sp>
        <p:nvSpPr>
          <p:cNvPr id="7" name="TextBox 6">
            <a:extLst>
              <a:ext uri="{FF2B5EF4-FFF2-40B4-BE49-F238E27FC236}">
                <a16:creationId xmlns:a16="http://schemas.microsoft.com/office/drawing/2014/main" id="{0B497823-A246-4E20-A2F2-A99AD49F8D89}"/>
              </a:ext>
            </a:extLst>
          </p:cNvPr>
          <p:cNvSpPr txBox="1"/>
          <p:nvPr/>
        </p:nvSpPr>
        <p:spPr>
          <a:xfrm>
            <a:off x="306727" y="6507431"/>
            <a:ext cx="5669868" cy="276999"/>
          </a:xfrm>
          <a:prstGeom prst="rect">
            <a:avLst/>
          </a:prstGeom>
          <a:noFill/>
        </p:spPr>
        <p:txBody>
          <a:bodyPr wrap="square" rtlCol="0">
            <a:spAutoFit/>
          </a:bodyPr>
          <a:lstStyle/>
          <a:p>
            <a:r>
              <a:rPr lang="tr-TR" sz="1200" dirty="0">
                <a:latin typeface="Arial Narrow" panose="020B0606020202030204" pitchFamily="34" charset="0"/>
              </a:rPr>
              <a:t>Source : OECD </a:t>
            </a:r>
            <a:r>
              <a:rPr lang="tr-TR" sz="1200" dirty="0" err="1">
                <a:latin typeface="Arial Narrow" panose="020B0606020202030204" pitchFamily="34" charset="0"/>
              </a:rPr>
              <a:t>Health</a:t>
            </a:r>
            <a:r>
              <a:rPr lang="tr-TR" sz="1200" dirty="0">
                <a:latin typeface="Arial Narrow" panose="020B0606020202030204" pitchFamily="34" charset="0"/>
              </a:rPr>
              <a:t> </a:t>
            </a:r>
            <a:r>
              <a:rPr lang="tr-TR" sz="1200" dirty="0" err="1">
                <a:latin typeface="Arial Narrow" panose="020B0606020202030204" pitchFamily="34" charset="0"/>
              </a:rPr>
              <a:t>Statistics</a:t>
            </a:r>
            <a:r>
              <a:rPr lang="tr-TR" sz="1200" dirty="0">
                <a:latin typeface="Arial Narrow" panose="020B0606020202030204" pitchFamily="34" charset="0"/>
              </a:rPr>
              <a:t> </a:t>
            </a:r>
            <a:r>
              <a:rPr lang="tr-TR" sz="1200" dirty="0">
                <a:latin typeface="Arial Narrow" panose="020B0606020202030204" pitchFamily="34" charset="0"/>
                <a:hlinkClick r:id="rId5"/>
              </a:rPr>
              <a:t>https://stats.oecd.org/Index.aspx?ThemeTreeId=9#</a:t>
            </a:r>
            <a:endParaRPr lang="tr-TR" sz="1200" dirty="0">
              <a:latin typeface="Arial Narrow" panose="020B0606020202030204" pitchFamily="34" charset="0"/>
            </a:endParaRPr>
          </a:p>
        </p:txBody>
      </p:sp>
    </p:spTree>
    <p:extLst>
      <p:ext uri="{BB962C8B-B14F-4D97-AF65-F5344CB8AC3E}">
        <p14:creationId xmlns:p14="http://schemas.microsoft.com/office/powerpoint/2010/main" val="49760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
            </a:r>
            <a:br>
              <a:rPr lang="en-US" b="1" dirty="0"/>
            </a:br>
            <a:endParaRPr lang="tr-TR" dirty="0"/>
          </a:p>
        </p:txBody>
      </p:sp>
      <p:sp>
        <p:nvSpPr>
          <p:cNvPr id="4" name="İçerik Yer Tutucusu 3"/>
          <p:cNvSpPr>
            <a:spLocks noGrp="1"/>
          </p:cNvSpPr>
          <p:nvPr>
            <p:ph sz="half" idx="2"/>
          </p:nvPr>
        </p:nvSpPr>
        <p:spPr>
          <a:xfrm>
            <a:off x="6904855" y="2809188"/>
            <a:ext cx="4039665" cy="3073138"/>
          </a:xfrm>
        </p:spPr>
        <p:txBody>
          <a:bodyPr>
            <a:normAutofit fontScale="70000" lnSpcReduction="20000"/>
          </a:bodyPr>
          <a:lstStyle/>
          <a:p>
            <a:r>
              <a:rPr lang="en-AU" dirty="0"/>
              <a:t>A </a:t>
            </a:r>
            <a:r>
              <a:rPr lang="en-AU" sz="2600" dirty="0"/>
              <a:t>fairly fragmented market environment with extensive range of products being offered by a high number of suppliers with no single company dominating the industry</a:t>
            </a:r>
            <a:endParaRPr lang="tr-TR" sz="2600" dirty="0"/>
          </a:p>
          <a:p>
            <a:pPr marL="0" indent="0">
              <a:buNone/>
            </a:pPr>
            <a:endParaRPr lang="tr-TR" sz="2600" dirty="0"/>
          </a:p>
          <a:p>
            <a:r>
              <a:rPr lang="en-AU" sz="2600" dirty="0"/>
              <a:t>A mature market, with a well functioning regulatory system and receptive to new products/technologies, domestic and imported</a:t>
            </a:r>
          </a:p>
          <a:p>
            <a:endParaRPr lang="en-AU" baseline="30000" dirty="0"/>
          </a:p>
          <a:p>
            <a:endParaRPr lang="tr-TR" dirty="0"/>
          </a:p>
        </p:txBody>
      </p:sp>
      <p:pic>
        <p:nvPicPr>
          <p:cNvPr id="7" name="İçerik Yer Tutucusu 6">
            <a:extLst>
              <a:ext uri="{FF2B5EF4-FFF2-40B4-BE49-F238E27FC236}">
                <a16:creationId xmlns:a16="http://schemas.microsoft.com/office/drawing/2014/main" id="{8349582B-F1B3-4D3E-84B4-5A21E183CC60}"/>
              </a:ext>
            </a:extLst>
          </p:cNvPr>
          <p:cNvPicPr>
            <a:picLocks noGrp="1" noChangeAspect="1"/>
          </p:cNvPicPr>
          <p:nvPr>
            <p:ph sz="half" idx="1"/>
          </p:nvPr>
        </p:nvPicPr>
        <p:blipFill>
          <a:blip r:embed="rId2"/>
          <a:stretch>
            <a:fillRect/>
          </a:stretch>
        </p:blipFill>
        <p:spPr>
          <a:xfrm>
            <a:off x="581024" y="2236522"/>
            <a:ext cx="5864631" cy="3909753"/>
          </a:xfrm>
          <a:prstGeom prst="rect">
            <a:avLst/>
          </a:prstGeom>
        </p:spPr>
      </p:pic>
      <p:sp>
        <p:nvSpPr>
          <p:cNvPr id="10" name="Başlık 1">
            <a:extLst>
              <a:ext uri="{FF2B5EF4-FFF2-40B4-BE49-F238E27FC236}">
                <a16:creationId xmlns:a16="http://schemas.microsoft.com/office/drawing/2014/main" id="{921633EB-7DCB-4DDC-80AF-C885A3EE1245}"/>
              </a:ext>
            </a:extLst>
          </p:cNvPr>
          <p:cNvSpPr txBox="1">
            <a:spLocks/>
          </p:cNvSpPr>
          <p:nvPr/>
        </p:nvSpPr>
        <p:spPr>
          <a:xfrm>
            <a:off x="496184" y="729658"/>
            <a:ext cx="11114625" cy="103315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3200" b="1" cap="none" dirty="0">
                <a:latin typeface="Calibri Light" panose="020F0302020204030204"/>
              </a:rPr>
              <a:t>UK </a:t>
            </a:r>
            <a:r>
              <a:rPr lang="tr-TR" sz="3200" b="1" cap="none" dirty="0" err="1">
                <a:latin typeface="Calibri Light" panose="020F0302020204030204"/>
              </a:rPr>
              <a:t>Medical</a:t>
            </a:r>
            <a:r>
              <a:rPr lang="tr-TR" sz="3200" b="1" cap="none" dirty="0">
                <a:latin typeface="Calibri Light" panose="020F0302020204030204"/>
              </a:rPr>
              <a:t> Device M</a:t>
            </a:r>
            <a:r>
              <a:rPr lang="en-GB" sz="3200" b="1" cap="none" dirty="0">
                <a:latin typeface="Calibri Light" panose="020F0302020204030204"/>
              </a:rPr>
              <a:t>a</a:t>
            </a:r>
            <a:r>
              <a:rPr lang="tr-TR" sz="3200" b="1" cap="none" dirty="0" err="1">
                <a:latin typeface="Calibri Light" panose="020F0302020204030204"/>
              </a:rPr>
              <a:t>rket</a:t>
            </a:r>
            <a:r>
              <a:rPr lang="en-US" b="1" cap="none" dirty="0">
                <a:latin typeface="Calibri Light" panose="020F0302020204030204"/>
              </a:rPr>
              <a:t/>
            </a:r>
            <a:br>
              <a:rPr lang="en-US" b="1" cap="none" dirty="0">
                <a:latin typeface="Calibri Light" panose="020F0302020204030204"/>
              </a:rPr>
            </a:br>
            <a:endParaRPr lang="tr-TR" dirty="0"/>
          </a:p>
        </p:txBody>
      </p:sp>
      <p:pic>
        <p:nvPicPr>
          <p:cNvPr id="6" name="Resim 5" descr="metin içeren bir resim&#10;&#10;Açıklama otomatik olarak oluşturuldu"/>
          <p:cNvPicPr/>
          <p:nvPr/>
        </p:nvPicPr>
        <p:blipFill>
          <a:blip r:embed="rId3">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8" name="TextBox 6">
            <a:extLst>
              <a:ext uri="{FF2B5EF4-FFF2-40B4-BE49-F238E27FC236}">
                <a16:creationId xmlns:a16="http://schemas.microsoft.com/office/drawing/2014/main" id="{0B497823-A246-4E20-A2F2-A99AD49F8D89}"/>
              </a:ext>
            </a:extLst>
          </p:cNvPr>
          <p:cNvSpPr txBox="1"/>
          <p:nvPr/>
        </p:nvSpPr>
        <p:spPr>
          <a:xfrm>
            <a:off x="306727" y="6507431"/>
            <a:ext cx="5669868" cy="276999"/>
          </a:xfrm>
          <a:prstGeom prst="rect">
            <a:avLst/>
          </a:prstGeom>
          <a:noFill/>
        </p:spPr>
        <p:txBody>
          <a:bodyPr wrap="square" rtlCol="0">
            <a:spAutoFit/>
          </a:bodyPr>
          <a:lstStyle/>
          <a:p>
            <a:r>
              <a:rPr lang="tr-TR" sz="1200" dirty="0">
                <a:latin typeface="Arial Narrow" panose="020B0606020202030204" pitchFamily="34" charset="0"/>
              </a:rPr>
              <a:t>Source : OECD </a:t>
            </a:r>
            <a:r>
              <a:rPr lang="tr-TR" sz="1200" dirty="0" err="1">
                <a:latin typeface="Arial Narrow" panose="020B0606020202030204" pitchFamily="34" charset="0"/>
              </a:rPr>
              <a:t>Health</a:t>
            </a:r>
            <a:r>
              <a:rPr lang="tr-TR" sz="1200" dirty="0">
                <a:latin typeface="Arial Narrow" panose="020B0606020202030204" pitchFamily="34" charset="0"/>
              </a:rPr>
              <a:t> </a:t>
            </a:r>
            <a:r>
              <a:rPr lang="tr-TR" sz="1200" dirty="0" err="1">
                <a:latin typeface="Arial Narrow" panose="020B0606020202030204" pitchFamily="34" charset="0"/>
              </a:rPr>
              <a:t>Statistics</a:t>
            </a:r>
            <a:r>
              <a:rPr lang="tr-TR" sz="1200" dirty="0">
                <a:latin typeface="Arial Narrow" panose="020B0606020202030204" pitchFamily="34" charset="0"/>
              </a:rPr>
              <a:t> </a:t>
            </a:r>
            <a:r>
              <a:rPr lang="tr-TR" sz="1200" dirty="0">
                <a:latin typeface="Arial Narrow" panose="020B0606020202030204" pitchFamily="34" charset="0"/>
                <a:hlinkClick r:id="rId4"/>
              </a:rPr>
              <a:t>https://stats.oecd.org/Index.aspx?ThemeTreeId=9#</a:t>
            </a:r>
            <a:endParaRPr lang="tr-TR" sz="1200" dirty="0">
              <a:latin typeface="Arial Narrow" panose="020B0606020202030204" pitchFamily="34" charset="0"/>
            </a:endParaRPr>
          </a:p>
        </p:txBody>
      </p:sp>
    </p:spTree>
    <p:extLst>
      <p:ext uri="{BB962C8B-B14F-4D97-AF65-F5344CB8AC3E}">
        <p14:creationId xmlns:p14="http://schemas.microsoft.com/office/powerpoint/2010/main" val="338220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706" y="630194"/>
            <a:ext cx="10595754" cy="2014152"/>
          </a:xfrm>
        </p:spPr>
        <p:txBody>
          <a:bodyPr>
            <a:normAutofit fontScale="90000"/>
          </a:bodyPr>
          <a:lstStyle/>
          <a:p>
            <a:r>
              <a:rPr lang="tr-TR" b="1" cap="none" dirty="0">
                <a:latin typeface="Calibri Light" panose="020F0302020204030204"/>
              </a:rPr>
              <a:t/>
            </a:r>
            <a:br>
              <a:rPr lang="tr-TR" b="1" cap="none" dirty="0">
                <a:latin typeface="Calibri Light" panose="020F0302020204030204"/>
              </a:rPr>
            </a:br>
            <a:r>
              <a:rPr lang="tr-TR" b="1" cap="none" dirty="0">
                <a:latin typeface="Calibri Light" panose="020F0302020204030204"/>
              </a:rPr>
              <a:t/>
            </a:r>
            <a:br>
              <a:rPr lang="tr-TR" b="1" cap="none" dirty="0">
                <a:latin typeface="Calibri Light" panose="020F0302020204030204"/>
              </a:rPr>
            </a:br>
            <a:r>
              <a:rPr lang="tr-TR" b="1" cap="none" dirty="0">
                <a:latin typeface="Calibri Light" panose="020F0302020204030204"/>
              </a:rPr>
              <a:t/>
            </a:r>
            <a:br>
              <a:rPr lang="tr-TR" b="1" cap="none" dirty="0">
                <a:latin typeface="Calibri Light" panose="020F0302020204030204"/>
              </a:rPr>
            </a:br>
            <a:r>
              <a:rPr lang="tr-TR" b="1" cap="none" dirty="0">
                <a:latin typeface="Calibri Light" panose="020F0302020204030204"/>
              </a:rPr>
              <a:t/>
            </a:r>
            <a:br>
              <a:rPr lang="tr-TR" b="1" cap="none" dirty="0">
                <a:latin typeface="Calibri Light" panose="020F0302020204030204"/>
              </a:rPr>
            </a:br>
            <a:r>
              <a:rPr lang="tr-TR" sz="3600" b="1" cap="none" dirty="0">
                <a:latin typeface="Calibri Light" panose="020F0302020204030204"/>
              </a:rPr>
              <a:t>UK </a:t>
            </a:r>
            <a:r>
              <a:rPr lang="tr-TR" sz="3600" b="1" cap="none" dirty="0" err="1">
                <a:latin typeface="Calibri Light" panose="020F0302020204030204"/>
              </a:rPr>
              <a:t>Medical</a:t>
            </a:r>
            <a:r>
              <a:rPr lang="tr-TR" sz="3600" b="1" cap="none" dirty="0">
                <a:latin typeface="Calibri Light" panose="020F0302020204030204"/>
              </a:rPr>
              <a:t> Device Market </a:t>
            </a:r>
            <a:br>
              <a:rPr lang="tr-TR" sz="3600" b="1" cap="none" dirty="0">
                <a:latin typeface="Calibri Light" panose="020F0302020204030204"/>
              </a:rPr>
            </a:br>
            <a:r>
              <a:rPr lang="tr-TR" sz="3100" b="1" cap="none" dirty="0" err="1">
                <a:latin typeface="Calibri Light" panose="020F0302020204030204"/>
              </a:rPr>
              <a:t>Current</a:t>
            </a:r>
            <a:r>
              <a:rPr lang="tr-TR" sz="3100" b="1" cap="none" dirty="0">
                <a:latin typeface="Calibri Light" panose="020F0302020204030204"/>
              </a:rPr>
              <a:t> Market Dynamics</a:t>
            </a:r>
            <a:r>
              <a:rPr lang="en-US" sz="3100" b="1" cap="none" dirty="0">
                <a:latin typeface="Calibri Light" panose="020F0302020204030204"/>
              </a:rPr>
              <a:t/>
            </a:r>
            <a:br>
              <a:rPr lang="en-US" sz="3100" b="1" cap="none" dirty="0">
                <a:latin typeface="Calibri Light" panose="020F0302020204030204"/>
              </a:rPr>
            </a:br>
            <a:r>
              <a:rPr lang="tr-TR" sz="3600" dirty="0"/>
              <a:t/>
            </a:r>
            <a:br>
              <a:rPr lang="tr-TR" sz="3600" dirty="0"/>
            </a:br>
            <a:endParaRPr lang="tr-TR" sz="3600" dirty="0"/>
          </a:p>
        </p:txBody>
      </p:sp>
      <p:sp>
        <p:nvSpPr>
          <p:cNvPr id="3" name="İçerik Yer Tutucusu 2"/>
          <p:cNvSpPr>
            <a:spLocks noGrp="1"/>
          </p:cNvSpPr>
          <p:nvPr>
            <p:ph sz="half" idx="1"/>
          </p:nvPr>
        </p:nvSpPr>
        <p:spPr>
          <a:xfrm>
            <a:off x="581193" y="2228003"/>
            <a:ext cx="10997088" cy="3633047"/>
          </a:xfrm>
        </p:spPr>
        <p:txBody>
          <a:bodyPr>
            <a:normAutofit/>
          </a:bodyPr>
          <a:lstStyle/>
          <a:p>
            <a:r>
              <a:rPr lang="en-GB" sz="2400" dirty="0"/>
              <a:t>The UK and Ireland offer a unique opportunity for the Turkish Medical Device Industry to capture a significant % of the lucrative Health Care Sector over the next 5 years!</a:t>
            </a:r>
          </a:p>
          <a:p>
            <a:r>
              <a:rPr lang="en-GB" sz="2400" dirty="0"/>
              <a:t>The UK is the 5</a:t>
            </a:r>
            <a:r>
              <a:rPr lang="en-GB" sz="2400" baseline="30000" dirty="0"/>
              <a:t>th</a:t>
            </a:r>
            <a:r>
              <a:rPr lang="en-GB" sz="2400" dirty="0"/>
              <a:t> largest economy in the world.</a:t>
            </a:r>
          </a:p>
          <a:p>
            <a:r>
              <a:rPr lang="en-GB" sz="2400" dirty="0"/>
              <a:t>The impact of the Coronavirus presents a golden key for Turkish Med Dev companies to replace a significant amount of products previously imported from China.</a:t>
            </a:r>
          </a:p>
          <a:p>
            <a:endParaRPr lang="tr-TR" sz="2400" dirty="0"/>
          </a:p>
        </p:txBody>
      </p:sp>
      <p:pic>
        <p:nvPicPr>
          <p:cNvPr id="5" name="Resim 4"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Tree>
    <p:extLst>
      <p:ext uri="{BB962C8B-B14F-4D97-AF65-F5344CB8AC3E}">
        <p14:creationId xmlns:p14="http://schemas.microsoft.com/office/powerpoint/2010/main" val="368769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5706" y="630194"/>
            <a:ext cx="10595754" cy="2014152"/>
          </a:xfrm>
        </p:spPr>
        <p:txBody>
          <a:bodyPr>
            <a:normAutofit fontScale="90000"/>
          </a:bodyPr>
          <a:lstStyle/>
          <a:p>
            <a:r>
              <a:rPr lang="tr-TR" b="1" cap="none" dirty="0">
                <a:latin typeface="Calibri Light" panose="020F0302020204030204"/>
              </a:rPr>
              <a:t/>
            </a:r>
            <a:br>
              <a:rPr lang="tr-TR" b="1" cap="none" dirty="0">
                <a:latin typeface="Calibri Light" panose="020F0302020204030204"/>
              </a:rPr>
            </a:br>
            <a:r>
              <a:rPr lang="tr-TR" b="1" cap="none" dirty="0">
                <a:latin typeface="Calibri Light" panose="020F0302020204030204"/>
              </a:rPr>
              <a:t/>
            </a:r>
            <a:br>
              <a:rPr lang="tr-TR" b="1" cap="none" dirty="0">
                <a:latin typeface="Calibri Light" panose="020F0302020204030204"/>
              </a:rPr>
            </a:br>
            <a:r>
              <a:rPr lang="tr-TR" b="1" cap="none" dirty="0">
                <a:latin typeface="Calibri Light" panose="020F0302020204030204"/>
              </a:rPr>
              <a:t/>
            </a:r>
            <a:br>
              <a:rPr lang="tr-TR" b="1" cap="none" dirty="0">
                <a:latin typeface="Calibri Light" panose="020F0302020204030204"/>
              </a:rPr>
            </a:br>
            <a:r>
              <a:rPr lang="tr-TR" b="1" cap="none" dirty="0">
                <a:latin typeface="Calibri Light" panose="020F0302020204030204"/>
              </a:rPr>
              <a:t/>
            </a:r>
            <a:br>
              <a:rPr lang="tr-TR" b="1" cap="none" dirty="0">
                <a:latin typeface="Calibri Light" panose="020F0302020204030204"/>
              </a:rPr>
            </a:br>
            <a:r>
              <a:rPr lang="tr-TR" sz="3600" b="1" cap="none" dirty="0">
                <a:latin typeface="Calibri Light" panose="020F0302020204030204"/>
              </a:rPr>
              <a:t>UK </a:t>
            </a:r>
            <a:r>
              <a:rPr lang="tr-TR" sz="3600" b="1" cap="none" dirty="0" err="1">
                <a:latin typeface="Calibri Light" panose="020F0302020204030204"/>
              </a:rPr>
              <a:t>Medical</a:t>
            </a:r>
            <a:r>
              <a:rPr lang="tr-TR" sz="3600" b="1" cap="none" dirty="0">
                <a:latin typeface="Calibri Light" panose="020F0302020204030204"/>
              </a:rPr>
              <a:t> Device Market </a:t>
            </a:r>
            <a:br>
              <a:rPr lang="tr-TR" sz="3600" b="1" cap="none" dirty="0">
                <a:latin typeface="Calibri Light" panose="020F0302020204030204"/>
              </a:rPr>
            </a:br>
            <a:r>
              <a:rPr lang="tr-TR" sz="3100" b="1" cap="none" dirty="0" err="1">
                <a:latin typeface="Calibri Light" panose="020F0302020204030204"/>
              </a:rPr>
              <a:t>Current</a:t>
            </a:r>
            <a:r>
              <a:rPr lang="tr-TR" sz="3100" b="1" cap="none" dirty="0">
                <a:latin typeface="Calibri Light" panose="020F0302020204030204"/>
              </a:rPr>
              <a:t> Market Dynamics</a:t>
            </a:r>
            <a:r>
              <a:rPr lang="en-US" sz="3100" b="1" cap="none" dirty="0">
                <a:latin typeface="Calibri Light" panose="020F0302020204030204"/>
              </a:rPr>
              <a:t/>
            </a:r>
            <a:br>
              <a:rPr lang="en-US" sz="3100" b="1" cap="none" dirty="0">
                <a:latin typeface="Calibri Light" panose="020F0302020204030204"/>
              </a:rPr>
            </a:br>
            <a:r>
              <a:rPr lang="tr-TR" sz="3600" dirty="0"/>
              <a:t/>
            </a:r>
            <a:br>
              <a:rPr lang="tr-TR" sz="3600" dirty="0"/>
            </a:br>
            <a:endParaRPr lang="tr-TR" sz="3600" dirty="0"/>
          </a:p>
        </p:txBody>
      </p:sp>
      <p:pic>
        <p:nvPicPr>
          <p:cNvPr id="5" name="Resim 4" descr="metin içeren bir resim&#10;&#10;Açıklama otomatik olarak oluşturuldu"/>
          <p:cNvPicPr/>
          <p:nvPr/>
        </p:nvPicPr>
        <p:blipFill>
          <a:blip r:embed="rId2">
            <a:extLst>
              <a:ext uri="{28A0092B-C50C-407E-A947-70E740481C1C}">
                <a14:useLocalDpi xmlns:a14="http://schemas.microsoft.com/office/drawing/2010/main" val="0"/>
              </a:ext>
            </a:extLst>
          </a:blip>
          <a:srcRect/>
          <a:stretch>
            <a:fillRect/>
          </a:stretch>
        </p:blipFill>
        <p:spPr bwMode="auto">
          <a:xfrm>
            <a:off x="9803876" y="6083463"/>
            <a:ext cx="2004896" cy="505873"/>
          </a:xfrm>
          <a:prstGeom prst="rect">
            <a:avLst/>
          </a:prstGeom>
          <a:noFill/>
          <a:ln>
            <a:noFill/>
          </a:ln>
        </p:spPr>
      </p:pic>
      <p:sp>
        <p:nvSpPr>
          <p:cNvPr id="6" name="Oval 5">
            <a:extLst>
              <a:ext uri="{FF2B5EF4-FFF2-40B4-BE49-F238E27FC236}">
                <a16:creationId xmlns:a16="http://schemas.microsoft.com/office/drawing/2014/main" id="{4C60DE3D-68A5-4738-9178-7615EE19F021}"/>
              </a:ext>
            </a:extLst>
          </p:cNvPr>
          <p:cNvSpPr/>
          <p:nvPr/>
        </p:nvSpPr>
        <p:spPr>
          <a:xfrm>
            <a:off x="2741656" y="2409241"/>
            <a:ext cx="7619577" cy="37499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Flowchart: Off-page Connector 14">
            <a:extLst>
              <a:ext uri="{FF2B5EF4-FFF2-40B4-BE49-F238E27FC236}">
                <a16:creationId xmlns:a16="http://schemas.microsoft.com/office/drawing/2014/main" id="{AFBB4284-2AAB-4B8D-89F0-CC88FDBFEE0C}"/>
              </a:ext>
            </a:extLst>
          </p:cNvPr>
          <p:cNvSpPr/>
          <p:nvPr/>
        </p:nvSpPr>
        <p:spPr>
          <a:xfrm>
            <a:off x="3828107" y="2042365"/>
            <a:ext cx="4833962" cy="1203961"/>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The rise of medial internet based market places will see buyers move online for items not requiring after sales service</a:t>
            </a:r>
          </a:p>
        </p:txBody>
      </p:sp>
      <p:sp>
        <p:nvSpPr>
          <p:cNvPr id="9" name="Flowchart: Off-page Connector 15">
            <a:extLst>
              <a:ext uri="{FF2B5EF4-FFF2-40B4-BE49-F238E27FC236}">
                <a16:creationId xmlns:a16="http://schemas.microsoft.com/office/drawing/2014/main" id="{C8DA5537-C11C-4C45-8134-6E1D09574627}"/>
              </a:ext>
            </a:extLst>
          </p:cNvPr>
          <p:cNvSpPr/>
          <p:nvPr/>
        </p:nvSpPr>
        <p:spPr>
          <a:xfrm rot="5400000">
            <a:off x="8704524" y="2871293"/>
            <a:ext cx="1368893" cy="2686390"/>
          </a:xfrm>
          <a:prstGeom prst="flowChartOffpage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dirty="0" err="1">
                <a:solidFill>
                  <a:schemeClr val="tx2"/>
                </a:solidFill>
              </a:rPr>
              <a:t>After</a:t>
            </a:r>
            <a:r>
              <a:rPr lang="tr-TR" dirty="0">
                <a:solidFill>
                  <a:schemeClr val="tx2"/>
                </a:solidFill>
              </a:rPr>
              <a:t> </a:t>
            </a:r>
            <a:r>
              <a:rPr lang="tr-TR" dirty="0" err="1">
                <a:solidFill>
                  <a:schemeClr val="tx2"/>
                </a:solidFill>
              </a:rPr>
              <a:t>Brexit</a:t>
            </a:r>
            <a:r>
              <a:rPr lang="tr-TR" dirty="0">
                <a:solidFill>
                  <a:schemeClr val="tx2"/>
                </a:solidFill>
              </a:rPr>
              <a:t> Special </a:t>
            </a:r>
            <a:r>
              <a:rPr lang="tr-TR" dirty="0" err="1">
                <a:solidFill>
                  <a:schemeClr val="tx2"/>
                </a:solidFill>
              </a:rPr>
              <a:t>Trade</a:t>
            </a:r>
            <a:r>
              <a:rPr lang="tr-TR" dirty="0">
                <a:solidFill>
                  <a:schemeClr val="tx2"/>
                </a:solidFill>
              </a:rPr>
              <a:t> </a:t>
            </a:r>
            <a:r>
              <a:rPr lang="tr-TR" dirty="0" err="1">
                <a:solidFill>
                  <a:schemeClr val="tx2"/>
                </a:solidFill>
              </a:rPr>
              <a:t>Agreements</a:t>
            </a:r>
            <a:r>
              <a:rPr lang="tr-TR" dirty="0">
                <a:solidFill>
                  <a:schemeClr val="tx2"/>
                </a:solidFill>
              </a:rPr>
              <a:t> </a:t>
            </a:r>
            <a:r>
              <a:rPr lang="tr-TR" dirty="0" err="1">
                <a:solidFill>
                  <a:schemeClr val="tx2"/>
                </a:solidFill>
              </a:rPr>
              <a:t>and</a:t>
            </a:r>
            <a:r>
              <a:rPr lang="tr-TR" dirty="0">
                <a:solidFill>
                  <a:schemeClr val="tx2"/>
                </a:solidFill>
              </a:rPr>
              <a:t> </a:t>
            </a:r>
            <a:r>
              <a:rPr lang="tr-TR" dirty="0" err="1">
                <a:solidFill>
                  <a:schemeClr val="tx2"/>
                </a:solidFill>
              </a:rPr>
              <a:t>funding</a:t>
            </a:r>
            <a:r>
              <a:rPr lang="tr-TR" dirty="0">
                <a:solidFill>
                  <a:schemeClr val="tx2"/>
                </a:solidFill>
              </a:rPr>
              <a:t> </a:t>
            </a:r>
            <a:r>
              <a:rPr lang="tr-TR" dirty="0" err="1">
                <a:solidFill>
                  <a:schemeClr val="tx2"/>
                </a:solidFill>
              </a:rPr>
              <a:t>will</a:t>
            </a:r>
            <a:r>
              <a:rPr lang="tr-TR" dirty="0">
                <a:solidFill>
                  <a:schemeClr val="tx2"/>
                </a:solidFill>
              </a:rPr>
              <a:t> be </a:t>
            </a:r>
            <a:r>
              <a:rPr lang="tr-TR" dirty="0" err="1">
                <a:solidFill>
                  <a:schemeClr val="tx2"/>
                </a:solidFill>
              </a:rPr>
              <a:t>available</a:t>
            </a:r>
            <a:r>
              <a:rPr lang="tr-TR" dirty="0">
                <a:solidFill>
                  <a:schemeClr val="tx2"/>
                </a:solidFill>
              </a:rPr>
              <a:t> </a:t>
            </a:r>
            <a:r>
              <a:rPr lang="tr-TR" dirty="0" err="1">
                <a:solidFill>
                  <a:schemeClr val="tx2"/>
                </a:solidFill>
              </a:rPr>
              <a:t>for</a:t>
            </a:r>
            <a:r>
              <a:rPr lang="tr-TR" dirty="0">
                <a:solidFill>
                  <a:schemeClr val="tx2"/>
                </a:solidFill>
              </a:rPr>
              <a:t> </a:t>
            </a:r>
            <a:r>
              <a:rPr lang="tr-TR" dirty="0" err="1">
                <a:solidFill>
                  <a:schemeClr val="tx2"/>
                </a:solidFill>
              </a:rPr>
              <a:t>the</a:t>
            </a:r>
            <a:r>
              <a:rPr lang="tr-TR" dirty="0">
                <a:solidFill>
                  <a:schemeClr val="tx2"/>
                </a:solidFill>
              </a:rPr>
              <a:t> </a:t>
            </a:r>
            <a:r>
              <a:rPr lang="tr-TR" dirty="0" err="1">
                <a:solidFill>
                  <a:schemeClr val="tx2"/>
                </a:solidFill>
              </a:rPr>
              <a:t>industry</a:t>
            </a:r>
            <a:endParaRPr lang="en-AU" dirty="0">
              <a:solidFill>
                <a:schemeClr val="tx2"/>
              </a:solidFill>
            </a:endParaRPr>
          </a:p>
        </p:txBody>
      </p:sp>
      <p:sp>
        <p:nvSpPr>
          <p:cNvPr id="10" name="Flowchart: Off-page Connector 16">
            <a:extLst>
              <a:ext uri="{FF2B5EF4-FFF2-40B4-BE49-F238E27FC236}">
                <a16:creationId xmlns:a16="http://schemas.microsoft.com/office/drawing/2014/main" id="{368639E6-977E-440F-9CA2-B9EC0955BB18}"/>
              </a:ext>
            </a:extLst>
          </p:cNvPr>
          <p:cNvSpPr/>
          <p:nvPr/>
        </p:nvSpPr>
        <p:spPr>
          <a:xfrm rot="16200000">
            <a:off x="1940048" y="2756806"/>
            <a:ext cx="1730086" cy="3174827"/>
          </a:xfrm>
          <a:prstGeom prst="flowChartOffpageConnector">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tr-TR" dirty="0"/>
              <a:t>United </a:t>
            </a:r>
            <a:r>
              <a:rPr lang="tr-TR" dirty="0" err="1"/>
              <a:t>Kıngdom’s</a:t>
            </a:r>
            <a:r>
              <a:rPr lang="en-AU" dirty="0"/>
              <a:t> aging population will continue to grow demand for health services and products </a:t>
            </a:r>
          </a:p>
          <a:p>
            <a:pPr algn="ctr"/>
            <a:endParaRPr lang="en-AU" dirty="0"/>
          </a:p>
        </p:txBody>
      </p:sp>
      <p:grpSp>
        <p:nvGrpSpPr>
          <p:cNvPr id="11" name="Group 20">
            <a:extLst>
              <a:ext uri="{FF2B5EF4-FFF2-40B4-BE49-F238E27FC236}">
                <a16:creationId xmlns:a16="http://schemas.microsoft.com/office/drawing/2014/main" id="{8DD5977B-C5D8-4729-905C-F570F6F206BA}"/>
              </a:ext>
            </a:extLst>
          </p:cNvPr>
          <p:cNvGrpSpPr/>
          <p:nvPr/>
        </p:nvGrpSpPr>
        <p:grpSpPr>
          <a:xfrm>
            <a:off x="4631726" y="5234437"/>
            <a:ext cx="3174826" cy="1427136"/>
            <a:chOff x="4857748" y="4648198"/>
            <a:chExt cx="2476501" cy="1806497"/>
          </a:xfrm>
        </p:grpSpPr>
        <p:sp>
          <p:nvSpPr>
            <p:cNvPr id="12" name="Flowchart: Off-page Connector 18">
              <a:extLst>
                <a:ext uri="{FF2B5EF4-FFF2-40B4-BE49-F238E27FC236}">
                  <a16:creationId xmlns:a16="http://schemas.microsoft.com/office/drawing/2014/main" id="{DBDEFDBA-9C39-4F4F-AA18-D9097E32063C}"/>
                </a:ext>
              </a:extLst>
            </p:cNvPr>
            <p:cNvSpPr/>
            <p:nvPr/>
          </p:nvSpPr>
          <p:spPr>
            <a:xfrm rot="10800000">
              <a:off x="4914900" y="4648198"/>
              <a:ext cx="2362200" cy="1806497"/>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AU" dirty="0"/>
            </a:p>
          </p:txBody>
        </p:sp>
        <p:sp>
          <p:nvSpPr>
            <p:cNvPr id="13" name="TextBox 19">
              <a:extLst>
                <a:ext uri="{FF2B5EF4-FFF2-40B4-BE49-F238E27FC236}">
                  <a16:creationId xmlns:a16="http://schemas.microsoft.com/office/drawing/2014/main" id="{C9EA33DE-809C-4477-A911-3066F40677BA}"/>
                </a:ext>
              </a:extLst>
            </p:cNvPr>
            <p:cNvSpPr txBox="1"/>
            <p:nvPr/>
          </p:nvSpPr>
          <p:spPr>
            <a:xfrm>
              <a:off x="4857748" y="5051167"/>
              <a:ext cx="2476501" cy="1200329"/>
            </a:xfrm>
            <a:prstGeom prst="rect">
              <a:avLst/>
            </a:prstGeom>
            <a:noFill/>
          </p:spPr>
          <p:txBody>
            <a:bodyPr wrap="square" rtlCol="0">
              <a:spAutoFit/>
            </a:bodyPr>
            <a:lstStyle/>
            <a:p>
              <a:pPr algn="ctr"/>
              <a:r>
                <a:rPr lang="en-AU" dirty="0">
                  <a:solidFill>
                    <a:schemeClr val="bg1"/>
                  </a:solidFill>
                </a:rPr>
                <a:t>Increase in government funding over the next 5 years will keep driving industry growth</a:t>
              </a:r>
            </a:p>
          </p:txBody>
        </p:sp>
      </p:grpSp>
      <p:sp>
        <p:nvSpPr>
          <p:cNvPr id="14" name="TextBox 21">
            <a:extLst>
              <a:ext uri="{FF2B5EF4-FFF2-40B4-BE49-F238E27FC236}">
                <a16:creationId xmlns:a16="http://schemas.microsoft.com/office/drawing/2014/main" id="{5C4AD730-53A8-428C-B9D9-5C0ACD56099B}"/>
              </a:ext>
            </a:extLst>
          </p:cNvPr>
          <p:cNvSpPr txBox="1"/>
          <p:nvPr/>
        </p:nvSpPr>
        <p:spPr>
          <a:xfrm rot="20418501">
            <a:off x="8684584" y="5714032"/>
            <a:ext cx="1083564" cy="400110"/>
          </a:xfrm>
          <a:prstGeom prst="rect">
            <a:avLst/>
          </a:prstGeom>
          <a:noFill/>
        </p:spPr>
        <p:txBody>
          <a:bodyPr wrap="square" rtlCol="0">
            <a:spAutoFit/>
          </a:bodyPr>
          <a:lstStyle/>
          <a:p>
            <a:pPr algn="ctr"/>
            <a:r>
              <a:rPr lang="en-AU" sz="2000" dirty="0"/>
              <a:t>Political</a:t>
            </a:r>
          </a:p>
        </p:txBody>
      </p:sp>
      <p:sp>
        <p:nvSpPr>
          <p:cNvPr id="15" name="TextBox 23">
            <a:extLst>
              <a:ext uri="{FF2B5EF4-FFF2-40B4-BE49-F238E27FC236}">
                <a16:creationId xmlns:a16="http://schemas.microsoft.com/office/drawing/2014/main" id="{B173A333-A1F5-4342-B9B6-DD6DBB156F8D}"/>
              </a:ext>
            </a:extLst>
          </p:cNvPr>
          <p:cNvSpPr txBox="1"/>
          <p:nvPr/>
        </p:nvSpPr>
        <p:spPr>
          <a:xfrm rot="2226242">
            <a:off x="2075077" y="5747950"/>
            <a:ext cx="3174826" cy="400110"/>
          </a:xfrm>
          <a:prstGeom prst="rect">
            <a:avLst/>
          </a:prstGeom>
          <a:noFill/>
        </p:spPr>
        <p:txBody>
          <a:bodyPr wrap="square" rtlCol="0">
            <a:spAutoFit/>
          </a:bodyPr>
          <a:lstStyle/>
          <a:p>
            <a:pPr algn="ctr"/>
            <a:r>
              <a:rPr lang="en-AU" sz="2000" dirty="0"/>
              <a:t>Social</a:t>
            </a:r>
          </a:p>
        </p:txBody>
      </p:sp>
    </p:spTree>
    <p:extLst>
      <p:ext uri="{BB962C8B-B14F-4D97-AF65-F5344CB8AC3E}">
        <p14:creationId xmlns:p14="http://schemas.microsoft.com/office/powerpoint/2010/main" val="3349656850"/>
      </p:ext>
    </p:extLst>
  </p:cSld>
  <p:clrMapOvr>
    <a:masterClrMapping/>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C12AA-1C15-4500-BC9C-8EE83A441DE9}">
  <ds:schemaRefs>
    <ds:schemaRef ds:uri="http://www.w3.org/XML/1998/namespace"/>
    <ds:schemaRef ds:uri="http://purl.org/dc/elements/1.1/"/>
    <ds:schemaRef ds:uri="http://schemas.openxmlformats.org/package/2006/metadata/core-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Teknik Kâr Payı tasarımı</Template>
  <TotalTime>0</TotalTime>
  <Words>1130</Words>
  <Application>Microsoft Office PowerPoint</Application>
  <PresentationFormat>Geniş ekran</PresentationFormat>
  <Paragraphs>176</Paragraphs>
  <Slides>17</Slides>
  <Notes>3</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17</vt:i4>
      </vt:variant>
    </vt:vector>
  </HeadingPairs>
  <TitlesOfParts>
    <vt:vector size="27" baseType="lpstr">
      <vt:lpstr>Arial</vt:lpstr>
      <vt:lpstr>Arial Narrow</vt:lpstr>
      <vt:lpstr>Calibri</vt:lpstr>
      <vt:lpstr>Calibri Light</vt:lpstr>
      <vt:lpstr>Gill Sans MT</vt:lpstr>
      <vt:lpstr>Roboto</vt:lpstr>
      <vt:lpstr>Symbol</vt:lpstr>
      <vt:lpstr>Times New Roman</vt:lpstr>
      <vt:lpstr>Wingdings 2</vt:lpstr>
      <vt:lpstr>Kar Payı</vt:lpstr>
      <vt:lpstr>Vera global</vt:lpstr>
      <vt:lpstr>Uk and roı </vt:lpstr>
      <vt:lpstr>Health System Overview Uk Health Expenditure</vt:lpstr>
      <vt:lpstr>Health System Overview Uk Health Statistics : Main Figures  </vt:lpstr>
      <vt:lpstr>Health System Overview Uk Health Expenditure</vt:lpstr>
      <vt:lpstr>UK Medical Device Market 2018-2023</vt:lpstr>
      <vt:lpstr> </vt:lpstr>
      <vt:lpstr>    UK Medical Device Market  Current Market Dynamics  </vt:lpstr>
      <vt:lpstr>    UK Medical Device Market  Current Market Dynamics  </vt:lpstr>
      <vt:lpstr> After Brexit  </vt:lpstr>
      <vt:lpstr>UK Opportunities for Turkish Medical Device Companies  </vt:lpstr>
      <vt:lpstr>Obstacles for non-UK Companies </vt:lpstr>
      <vt:lpstr> Road to Success  </vt:lpstr>
      <vt:lpstr> Road to Success  </vt:lpstr>
      <vt:lpstr> Our Solutions   </vt:lpstr>
      <vt:lpstr> Concluding Remarks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2021-01-03T08:17:57Z</dcterms:created>
  <dcterms:modified xsi:type="dcterms:W3CDTF">2021-01-31T18:46:33Z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